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7" r:id="rId4"/>
    <p:sldId id="264" r:id="rId5"/>
    <p:sldId id="268" r:id="rId6"/>
    <p:sldId id="258" r:id="rId7"/>
    <p:sldId id="309" r:id="rId8"/>
    <p:sldId id="263" r:id="rId9"/>
    <p:sldId id="262" r:id="rId10"/>
    <p:sldId id="265" r:id="rId11"/>
    <p:sldId id="266" r:id="rId12"/>
    <p:sldId id="296" r:id="rId13"/>
    <p:sldId id="322" r:id="rId14"/>
    <p:sldId id="323" r:id="rId15"/>
    <p:sldId id="259" r:id="rId16"/>
    <p:sldId id="271" r:id="rId17"/>
    <p:sldId id="269" r:id="rId18"/>
    <p:sldId id="334" r:id="rId19"/>
    <p:sldId id="303" r:id="rId20"/>
    <p:sldId id="320" r:id="rId21"/>
    <p:sldId id="331" r:id="rId22"/>
    <p:sldId id="321" r:id="rId23"/>
    <p:sldId id="304" r:id="rId24"/>
    <p:sldId id="311" r:id="rId25"/>
    <p:sldId id="312" r:id="rId26"/>
    <p:sldId id="313" r:id="rId27"/>
    <p:sldId id="328" r:id="rId28"/>
    <p:sldId id="272" r:id="rId29"/>
    <p:sldId id="273" r:id="rId30"/>
    <p:sldId id="324" r:id="rId31"/>
    <p:sldId id="274" r:id="rId32"/>
    <p:sldId id="261" r:id="rId33"/>
    <p:sldId id="297" r:id="rId34"/>
    <p:sldId id="314" r:id="rId35"/>
    <p:sldId id="278" r:id="rId36"/>
    <p:sldId id="332" r:id="rId37"/>
    <p:sldId id="307" r:id="rId38"/>
    <p:sldId id="308" r:id="rId39"/>
    <p:sldId id="294" r:id="rId40"/>
    <p:sldId id="260" r:id="rId41"/>
    <p:sldId id="293" r:id="rId42"/>
    <p:sldId id="280" r:id="rId43"/>
    <p:sldId id="276" r:id="rId44"/>
    <p:sldId id="335" r:id="rId45"/>
    <p:sldId id="284" r:id="rId46"/>
    <p:sldId id="275" r:id="rId47"/>
    <p:sldId id="290" r:id="rId48"/>
    <p:sldId id="325" r:id="rId49"/>
    <p:sldId id="326" r:id="rId50"/>
    <p:sldId id="333" r:id="rId51"/>
    <p:sldId id="327" r:id="rId52"/>
    <p:sldId id="281" r:id="rId53"/>
    <p:sldId id="282" r:id="rId54"/>
    <p:sldId id="283" r:id="rId55"/>
    <p:sldId id="291" r:id="rId56"/>
    <p:sldId id="292" r:id="rId57"/>
    <p:sldId id="329" r:id="rId58"/>
    <p:sldId id="299" r:id="rId5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EF76F5F-F5D6-524B-A383-BC536FB49EAF}">
          <p14:sldIdLst>
            <p14:sldId id="256"/>
            <p14:sldId id="257"/>
          </p14:sldIdLst>
        </p14:section>
        <p14:section name="defintion" id="{F9BBDBBE-A0FA-0A4E-A521-BB6CADC98D12}">
          <p14:sldIdLst>
            <p14:sldId id="267"/>
            <p14:sldId id="264"/>
            <p14:sldId id="268"/>
          </p14:sldIdLst>
        </p14:section>
        <p14:section name="EMPATHIE COMME FONCTION COGNITIVE" id="{4B5BCC34-2A26-CA4B-B129-0337B918C108}">
          <p14:sldIdLst>
            <p14:sldId id="258"/>
            <p14:sldId id="309"/>
            <p14:sldId id="263"/>
            <p14:sldId id="262"/>
            <p14:sldId id="265"/>
            <p14:sldId id="266"/>
            <p14:sldId id="296"/>
            <p14:sldId id="322"/>
            <p14:sldId id="323"/>
          </p14:sldIdLst>
        </p14:section>
        <p14:section name="Empathie dans la démarche médicale " id="{C1AC4880-70D5-C749-A288-3A06D7C5759D}">
          <p14:sldIdLst>
            <p14:sldId id="259"/>
            <p14:sldId id="271"/>
            <p14:sldId id="269"/>
            <p14:sldId id="334"/>
            <p14:sldId id="303"/>
            <p14:sldId id="320"/>
            <p14:sldId id="331"/>
            <p14:sldId id="321"/>
            <p14:sldId id="304"/>
            <p14:sldId id="311"/>
            <p14:sldId id="312"/>
            <p14:sldId id="313"/>
            <p14:sldId id="328"/>
            <p14:sldId id="272"/>
            <p14:sldId id="273"/>
            <p14:sldId id="324"/>
            <p14:sldId id="274"/>
          </p14:sldIdLst>
        </p14:section>
        <p14:section name="Empathie utilité Thérapeutique" id="{18788F7E-F3EF-844A-B024-1BB9DC1547D6}">
          <p14:sldIdLst>
            <p14:sldId id="261"/>
            <p14:sldId id="297"/>
            <p14:sldId id="314"/>
            <p14:sldId id="278"/>
            <p14:sldId id="332"/>
            <p14:sldId id="307"/>
            <p14:sldId id="308"/>
            <p14:sldId id="294"/>
          </p14:sldIdLst>
        </p14:section>
        <p14:section name="Outils pratiques" id="{183878CC-BF18-F048-93D4-918B3B78911D}">
          <p14:sldIdLst>
            <p14:sldId id="260"/>
            <p14:sldId id="293"/>
            <p14:sldId id="280"/>
            <p14:sldId id="276"/>
            <p14:sldId id="335"/>
            <p14:sldId id="284"/>
            <p14:sldId id="275"/>
            <p14:sldId id="290"/>
            <p14:sldId id="325"/>
            <p14:sldId id="326"/>
            <p14:sldId id="333"/>
            <p14:sldId id="327"/>
            <p14:sldId id="281"/>
            <p14:sldId id="282"/>
            <p14:sldId id="283"/>
            <p14:sldId id="291"/>
            <p14:sldId id="292"/>
            <p14:sldId id="329"/>
            <p14:sldId id="29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723" autoAdjust="0"/>
  </p:normalViewPr>
  <p:slideViewPr>
    <p:cSldViewPr snapToGrid="0" snapToObjects="1">
      <p:cViewPr>
        <p:scale>
          <a:sx n="68" d="100"/>
          <a:sy n="68" d="100"/>
        </p:scale>
        <p:origin x="-80" y="-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DB484-755A-264B-98AD-ED1B32E5A07C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4DAE9-8C69-3A4F-8BE5-6B5742CEF7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761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patients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cold,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physician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predictor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duration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severity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illness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immune system changes in immune cytokine interleukin-8.24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93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Quotient émotionnel</a:t>
            </a:r>
            <a:br>
              <a:rPr lang="fr-FR" dirty="0" smtClean="0"/>
            </a:br>
            <a:r>
              <a:rPr lang="fr-FR" dirty="0" err="1" smtClean="0"/>
              <a:t>flusterd</a:t>
            </a:r>
            <a:r>
              <a:rPr lang="fr-FR" baseline="0" dirty="0" smtClean="0"/>
              <a:t> : confus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454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restricting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participants’ faces,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muscles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Botox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injections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1), but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subjective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resistance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contractions.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perception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restrictive gel 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face (versus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arm)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 mine in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Eyes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Voice,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Passive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unseen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ex- pressions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evoked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facial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reactions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arousal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stimuli,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emotional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con-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tagion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triggering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stimulus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consciously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perceived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cortical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blindness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arithmetic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(MA)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413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Confirmé avec autres échelles comme l’IRI</a:t>
            </a:r>
            <a:br>
              <a:rPr lang="fr-FR" dirty="0" smtClean="0"/>
            </a:br>
            <a:r>
              <a:rPr lang="fr-FR" dirty="0" smtClean="0"/>
              <a:t>par contre mesures</a:t>
            </a:r>
            <a:r>
              <a:rPr lang="fr-FR" baseline="0" dirty="0" smtClean="0"/>
              <a:t> dans la populations générales </a:t>
            </a:r>
            <a:r>
              <a:rPr lang="fr-FR" baseline="0" dirty="0" err="1" smtClean="0"/>
              <a:t>otn</a:t>
            </a:r>
            <a:r>
              <a:rPr lang="fr-FR" baseline="0" dirty="0" smtClean="0"/>
              <a:t> des résultats contraires: uniquement un manque de motivation chez les hommes</a:t>
            </a:r>
          </a:p>
          <a:p>
            <a:endParaRPr lang="fr-FR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 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dental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medicine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picture.58,59 In Sherman and Cramer’s59 cross-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130 U.S. dental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self-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declined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phase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822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note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decline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cross-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Japan23 or Korea24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JSPE).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61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baseline="0" dirty="0" err="1" smtClean="0"/>
              <a:t>Across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disorders</a:t>
            </a:r>
            <a:r>
              <a:rPr lang="fr-FR" sz="1400" baseline="0" dirty="0" smtClean="0"/>
              <a:t>, the </a:t>
            </a:r>
            <a:r>
              <a:rPr lang="fr-FR" sz="1400" baseline="0" dirty="0" err="1" smtClean="0"/>
              <a:t>biological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explanation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yielded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significantly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less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empathy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than</a:t>
            </a:r>
            <a:r>
              <a:rPr lang="fr-FR" sz="1400" baseline="0" dirty="0" smtClean="0"/>
              <a:t> the psychosocial </a:t>
            </a:r>
            <a:r>
              <a:rPr lang="fr-FR" sz="1400" baseline="0" dirty="0" err="1" smtClean="0"/>
              <a:t>explanation</a:t>
            </a:r>
            <a:r>
              <a:rPr lang="fr-FR" sz="1400" baseline="0" dirty="0" smtClean="0"/>
              <a:t>, </a:t>
            </a:r>
            <a:r>
              <a:rPr lang="fr-FR" sz="1400" baseline="0" dirty="0" err="1" smtClean="0"/>
              <a:t>both</a:t>
            </a:r>
            <a:r>
              <a:rPr lang="fr-FR" sz="1400" baseline="0" dirty="0" smtClean="0"/>
              <a:t> in </a:t>
            </a:r>
            <a:r>
              <a:rPr lang="fr-FR" sz="1400" baseline="0" dirty="0" err="1" smtClean="0"/>
              <a:t>study</a:t>
            </a:r>
            <a:r>
              <a:rPr lang="fr-FR" sz="1400" baseline="0" dirty="0" smtClean="0"/>
              <a:t> 1 [F(1,122) = 32.66, P &lt; 0.001] and </a:t>
            </a:r>
            <a:r>
              <a:rPr lang="fr-FR" sz="1400" baseline="0" dirty="0" err="1" smtClean="0"/>
              <a:t>study</a:t>
            </a:r>
            <a:r>
              <a:rPr lang="fr-FR" sz="1400" baseline="0" dirty="0" smtClean="0"/>
              <a:t> 2 [F(1,103) = 18.16, P &lt; 0.001] (Fig. 1). To examine </a:t>
            </a:r>
            <a:r>
              <a:rPr lang="fr-FR" sz="1400" baseline="0" dirty="0" err="1" smtClean="0"/>
              <a:t>whether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clinicians</a:t>
            </a:r>
            <a:r>
              <a:rPr lang="fr-FR" sz="1400" baseline="0" dirty="0" smtClean="0"/>
              <a:t>’ </a:t>
            </a:r>
            <a:r>
              <a:rPr lang="fr-FR" sz="1400" baseline="0" dirty="0" err="1" smtClean="0"/>
              <a:t>biomedical</a:t>
            </a:r>
            <a:r>
              <a:rPr lang="fr-FR" sz="1400" baseline="0" dirty="0" smtClean="0"/>
              <a:t> training </a:t>
            </a:r>
            <a:r>
              <a:rPr lang="fr-FR" sz="1400" baseline="0" dirty="0" err="1" smtClean="0"/>
              <a:t>moderated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these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effects</a:t>
            </a:r>
            <a:r>
              <a:rPr lang="fr-FR" sz="1400" baseline="0" dirty="0" smtClean="0"/>
              <a:t>, </a:t>
            </a:r>
            <a:r>
              <a:rPr lang="fr-FR" sz="1400" baseline="0" dirty="0" err="1" smtClean="0"/>
              <a:t>we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reran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these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ANOVAs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with</a:t>
            </a:r>
            <a:r>
              <a:rPr lang="fr-FR" sz="1400" baseline="0" dirty="0" smtClean="0"/>
              <a:t> an </a:t>
            </a:r>
            <a:r>
              <a:rPr lang="fr-FR" sz="1400" baseline="0" dirty="0" err="1" smtClean="0"/>
              <a:t>addi</a:t>
            </a:r>
            <a:r>
              <a:rPr lang="fr-FR" sz="1400" baseline="0" dirty="0" smtClean="0"/>
              <a:t>- </a:t>
            </a:r>
            <a:r>
              <a:rPr lang="fr-FR" sz="1400" baseline="0" dirty="0" err="1" smtClean="0"/>
              <a:t>tional</a:t>
            </a:r>
            <a:r>
              <a:rPr lang="fr-FR" sz="1400" baseline="0" dirty="0" smtClean="0"/>
              <a:t> variable </a:t>
            </a:r>
            <a:r>
              <a:rPr lang="fr-FR" sz="1400" baseline="0" dirty="0" err="1" smtClean="0"/>
              <a:t>distinguishing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medical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doctors</a:t>
            </a:r>
            <a:r>
              <a:rPr lang="fr-FR" sz="1400" baseline="0" dirty="0" smtClean="0"/>
              <a:t> (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) </a:t>
            </a:r>
            <a:r>
              <a:rPr lang="fr-FR" sz="1400" baseline="0" dirty="0" err="1" smtClean="0"/>
              <a:t>from</a:t>
            </a:r>
            <a:r>
              <a:rPr lang="fr-FR" sz="1400" baseline="0" dirty="0" smtClean="0"/>
              <a:t> non- 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, and </a:t>
            </a:r>
            <a:r>
              <a:rPr lang="fr-FR" sz="1400" baseline="0" dirty="0" err="1" smtClean="0"/>
              <a:t>found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that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reported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significantly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less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empathy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overall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than</a:t>
            </a:r>
            <a:r>
              <a:rPr lang="fr-FR" sz="1400" baseline="0" dirty="0" smtClean="0"/>
              <a:t> non-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. More </a:t>
            </a:r>
            <a:r>
              <a:rPr lang="fr-FR" sz="1400" baseline="0" dirty="0" err="1" smtClean="0"/>
              <a:t>importantly</a:t>
            </a:r>
            <a:r>
              <a:rPr lang="fr-FR" sz="1400" baseline="0" dirty="0" smtClean="0"/>
              <a:t>, in </a:t>
            </a:r>
            <a:r>
              <a:rPr lang="fr-FR" sz="1400" baseline="0" dirty="0" err="1" smtClean="0"/>
              <a:t>both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studies</a:t>
            </a:r>
            <a:r>
              <a:rPr lang="fr-FR" sz="1400" baseline="0" dirty="0" smtClean="0"/>
              <a:t>, the </a:t>
            </a:r>
            <a:r>
              <a:rPr lang="fr-FR" sz="1400" baseline="0" dirty="0" err="1" smtClean="0"/>
              <a:t>biological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explanations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yielded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less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empathy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than</a:t>
            </a:r>
            <a:r>
              <a:rPr lang="fr-FR" sz="1400" baseline="0" dirty="0" smtClean="0"/>
              <a:t> the psycho- social </a:t>
            </a:r>
            <a:r>
              <a:rPr lang="fr-FR" sz="1400" baseline="0" dirty="0" err="1" smtClean="0"/>
              <a:t>explanations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among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both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 and non-</a:t>
            </a:r>
            <a:r>
              <a:rPr lang="fr-FR" sz="1400" baseline="0" dirty="0" err="1" smtClean="0"/>
              <a:t>MDs</a:t>
            </a:r>
            <a:r>
              <a:rPr lang="fr-FR" sz="1400" baseline="0" dirty="0" smtClean="0"/>
              <a:t> (</a:t>
            </a:r>
            <a:r>
              <a:rPr lang="fr-FR" sz="1400" baseline="0" dirty="0" err="1" smtClean="0"/>
              <a:t>see</a:t>
            </a:r>
            <a:r>
              <a:rPr lang="fr-FR" sz="1400" baseline="0" dirty="0" smtClean="0"/>
              <a:t> Sup- </a:t>
            </a:r>
            <a:r>
              <a:rPr lang="fr-FR" sz="1400" baseline="0" dirty="0" err="1" smtClean="0"/>
              <a:t>porting</a:t>
            </a:r>
            <a:r>
              <a:rPr lang="fr-FR" sz="1400" baseline="0" dirty="0" smtClean="0"/>
              <a:t> Information for </a:t>
            </a:r>
            <a:r>
              <a:rPr lang="fr-FR" sz="1400" baseline="0" dirty="0" err="1" smtClean="0"/>
              <a:t>further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details</a:t>
            </a:r>
            <a:r>
              <a:rPr lang="fr-FR" sz="1400" baseline="0" dirty="0" smtClean="0"/>
              <a:t>).</a:t>
            </a:r>
          </a:p>
          <a:p>
            <a:r>
              <a:rPr lang="fr-FR" sz="1400" baseline="0" dirty="0" err="1" smtClean="0"/>
              <a:t>Biological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explanations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were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also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perceived</a:t>
            </a:r>
            <a:r>
              <a:rPr lang="fr-FR" sz="1400" baseline="0" dirty="0" smtClean="0"/>
              <a:t> to have </a:t>
            </a:r>
            <a:r>
              <a:rPr lang="fr-FR" sz="1400" baseline="0" dirty="0" err="1" smtClean="0"/>
              <a:t>less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clinical</a:t>
            </a:r>
            <a:r>
              <a:rPr lang="fr-FR" sz="1400" baseline="0" dirty="0" smtClean="0"/>
              <a:t> utility </a:t>
            </a:r>
            <a:r>
              <a:rPr lang="fr-FR" sz="1400" baseline="0" dirty="0" err="1" smtClean="0"/>
              <a:t>than</a:t>
            </a:r>
            <a:r>
              <a:rPr lang="fr-FR" sz="1400" baseline="0" dirty="0" smtClean="0"/>
              <a:t> psychosocial </a:t>
            </a:r>
            <a:r>
              <a:rPr lang="fr-FR" sz="1400" baseline="0" dirty="0" err="1" smtClean="0"/>
              <a:t>explanations</a:t>
            </a:r>
            <a:r>
              <a:rPr lang="fr-FR" sz="1400" baseline="0" dirty="0" smtClean="0"/>
              <a:t> for all </a:t>
            </a:r>
            <a:r>
              <a:rPr lang="fr-FR" sz="1400" baseline="0" dirty="0" err="1" smtClean="0"/>
              <a:t>disorders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except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schizophrenia</a:t>
            </a:r>
            <a:r>
              <a:rPr lang="fr-FR" sz="1400" baseline="0" dirty="0" smtClean="0"/>
              <a:t>, </a:t>
            </a:r>
            <a:r>
              <a:rPr lang="fr-FR" sz="1400" baseline="0" dirty="0" err="1" smtClean="0"/>
              <a:t>which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clinicians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consider</a:t>
            </a:r>
            <a:r>
              <a:rPr lang="fr-FR" sz="1400" baseline="0" dirty="0" smtClean="0"/>
              <a:t> to </a:t>
            </a:r>
            <a:r>
              <a:rPr lang="fr-FR" sz="1400" baseline="0" dirty="0" err="1" smtClean="0"/>
              <a:t>be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highly</a:t>
            </a:r>
            <a:r>
              <a:rPr lang="fr-FR" sz="1400" baseline="0" dirty="0" smtClean="0"/>
              <a:t> </a:t>
            </a:r>
            <a:r>
              <a:rPr lang="fr-FR" sz="1400" baseline="0" dirty="0" err="1" smtClean="0"/>
              <a:t>biological</a:t>
            </a:r>
            <a:r>
              <a:rPr lang="fr-FR" sz="1400" baseline="0" dirty="0" smtClean="0"/>
              <a:t> (31) </a:t>
            </a:r>
          </a:p>
          <a:p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Six adjectives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warm,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compassionate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sympathetic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(i.e.,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other-ori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feelings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warmth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compassion important for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apeutic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alliance) (17, 28). In addition,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six adjectives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upset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troubled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disturbed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distress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(i.e., self-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feelings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unease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(17, 28). The latter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psychosocial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wished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psychosocial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upsetting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disturbing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empathy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six adjectives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angry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frustrated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happy,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joyful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resentful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fillers and are not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analyses. 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441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 Facteurs :,,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58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fr-FR">
                <a:latin typeface="Calibri" charset="0"/>
              </a:rPr>
              <a:t>S’asseoir et être au même niveau, éviter obstacles entre les 2</a:t>
            </a:r>
          </a:p>
        </p:txBody>
      </p:sp>
      <p:sp>
        <p:nvSpPr>
          <p:cNvPr id="4915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1pPr>
            <a:lvl2pPr marL="742950" indent="-28575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2pPr>
            <a:lvl3pPr marL="1143000" indent="-22860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3pPr>
            <a:lvl4pPr marL="1600200" indent="-22860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4pPr>
            <a:lvl5pPr marL="2057400" indent="-228600" eaLnBrk="0" hangingPunct="0"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A7594"/>
                </a:solidFill>
                <a:latin typeface="Helvetica Neue Bold Condensed" charset="0"/>
                <a:ea typeface="Heiti SC Medium" charset="0"/>
                <a:cs typeface="Heiti SC Medium" charset="0"/>
                <a:sym typeface="Helvetica Neue Bold Condensed" charset="0"/>
              </a:defRPr>
            </a:lvl9pPr>
          </a:lstStyle>
          <a:p>
            <a:pPr eaLnBrk="1" hangingPunct="1"/>
            <a:fld id="{74CF6E4B-0194-4B44-8848-89796D7754A2}" type="slidenum">
              <a:rPr lang="fr-FR" sz="1200"/>
              <a:pPr eaLnBrk="1" hangingPunct="1"/>
              <a:t>42</a:t>
            </a:fld>
            <a:endParaRPr lang="fr-FR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64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68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9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49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36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75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69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8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22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15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37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24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C5C6C-F31B-5D4D-95E9-A441934908BA}" type="datetimeFigureOut">
              <a:rPr lang="fr-FR" smtClean="0"/>
              <a:t>18/11/18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22308-6BEA-EC40-9EDF-CAD84231DF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10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docs.autismresearchcentre.com/papers/2001_BCetal_adulteyes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journals.sagepub.com/doi/abs/10.1177/1948550611406138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ncbi.nlm.nih.gov/pmc/articles/PMC2349778/?tool=pubm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6.jpeg"/><Relationship Id="rId1" Type="http://schemas.microsoft.com/office/2007/relationships/media" Target="file://localhost/Users/Ofix/Documents/Fac/internat/Recherche/projets/Finis/Dissonance-cognitive/Topo/Saint%20Denis%2018-03-14/Observance%20apres%2018%20mars%202014%20-%20longue.key/amadortraitement.mov" TargetMode="External"/><Relationship Id="rId2" Type="http://schemas.openxmlformats.org/officeDocument/2006/relationships/video" Target="file://localhost/Users/Ofix/Documents/Fac/internat/Recherche/projets/Finis/Dissonance-cognitive/Topo/Saint%20Denis%2018-03-14/Observance%20apres%2018%20mars%202014%20-%20longue.key/amadortraitement.mov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hyperlink" Target="http://ruccs.rutgers.edu/~aleslie/Baron-Cohen%20Leslie%20&amp;%20Frith%201985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92090" y="1889259"/>
            <a:ext cx="4366109" cy="1470025"/>
          </a:xfrm>
        </p:spPr>
        <p:txBody>
          <a:bodyPr/>
          <a:lstStyle/>
          <a:p>
            <a:r>
              <a:rPr lang="fr-FR" dirty="0" smtClean="0"/>
              <a:t>Empathie en médecine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5009424"/>
            <a:ext cx="6400800" cy="1752600"/>
          </a:xfrm>
        </p:spPr>
        <p:txBody>
          <a:bodyPr/>
          <a:lstStyle/>
          <a:p>
            <a:r>
              <a:rPr lang="fr-FR" dirty="0" smtClean="0"/>
              <a:t>Thomas GARGOT,</a:t>
            </a:r>
          </a:p>
          <a:p>
            <a:r>
              <a:rPr lang="fr-FR" dirty="0" smtClean="0"/>
              <a:t>Interne en psychiatrie de liaison</a:t>
            </a:r>
          </a:p>
          <a:p>
            <a:r>
              <a:rPr lang="fr-FR" dirty="0" smtClean="0"/>
              <a:t>8</a:t>
            </a:r>
            <a:r>
              <a:rPr lang="fr-FR" baseline="30000" dirty="0" smtClean="0"/>
              <a:t>ème</a:t>
            </a:r>
            <a:r>
              <a:rPr lang="fr-FR" dirty="0" smtClean="0"/>
              <a:t> semestre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0230" r="2736"/>
          <a:stretch/>
        </p:blipFill>
        <p:spPr>
          <a:xfrm>
            <a:off x="544698" y="845172"/>
            <a:ext cx="3308421" cy="3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64838"/>
          <a:stretch/>
        </p:blipFill>
        <p:spPr>
          <a:xfrm>
            <a:off x="0" y="0"/>
            <a:ext cx="5206008" cy="24114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35229" b="32937"/>
          <a:stretch/>
        </p:blipFill>
        <p:spPr>
          <a:xfrm>
            <a:off x="2120900" y="2411447"/>
            <a:ext cx="5206008" cy="218314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66996"/>
          <a:stretch/>
        </p:blipFill>
        <p:spPr>
          <a:xfrm>
            <a:off x="3937992" y="4594592"/>
            <a:ext cx="5206008" cy="2263408"/>
          </a:xfrm>
          <a:prstGeom prst="rect">
            <a:avLst/>
          </a:prstGeom>
        </p:spPr>
      </p:pic>
      <p:sp>
        <p:nvSpPr>
          <p:cNvPr id="7" name="Bouée 6"/>
          <p:cNvSpPr/>
          <p:nvPr/>
        </p:nvSpPr>
        <p:spPr>
          <a:xfrm>
            <a:off x="0" y="-152857"/>
            <a:ext cx="1422825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ouée 7"/>
          <p:cNvSpPr/>
          <p:nvPr/>
        </p:nvSpPr>
        <p:spPr>
          <a:xfrm>
            <a:off x="5904083" y="2041063"/>
            <a:ext cx="1422825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Bouée 8"/>
          <p:cNvSpPr/>
          <p:nvPr/>
        </p:nvSpPr>
        <p:spPr>
          <a:xfrm>
            <a:off x="3937992" y="6293600"/>
            <a:ext cx="1422825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160" y="5814162"/>
            <a:ext cx="3252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 smtClean="0"/>
              <a:t>https</a:t>
            </a:r>
            <a:r>
              <a:rPr lang="fr-FR" sz="1400" dirty="0" smtClean="0"/>
              <a:t>://</a:t>
            </a:r>
            <a:r>
              <a:rPr lang="fr-FR" sz="1400" dirty="0" err="1" smtClean="0"/>
              <a:t>www.questionwritertracker.com</a:t>
            </a:r>
            <a:r>
              <a:rPr lang="fr-FR" sz="1400" dirty="0" smtClean="0"/>
              <a:t>/quiz/61/Z4MK3TKB.html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17489" y="6388196"/>
            <a:ext cx="2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hlinkClick r:id="rId4"/>
              </a:rPr>
              <a:t>Baron Cohen </a:t>
            </a:r>
            <a:r>
              <a:rPr lang="fr-FR" dirty="0" smtClean="0"/>
              <a:t>et al, 2001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0817" y="411539"/>
            <a:ext cx="33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Reading the </a:t>
            </a:r>
            <a:r>
              <a:rPr lang="fr-FR" dirty="0" err="1" smtClean="0"/>
              <a:t>Mind</a:t>
            </a:r>
            <a:r>
              <a:rPr lang="fr-FR" dirty="0" smtClean="0"/>
              <a:t> in the </a:t>
            </a:r>
            <a:r>
              <a:rPr lang="fr-FR" dirty="0" err="1" smtClean="0"/>
              <a:t>Eyes</a:t>
            </a:r>
            <a:r>
              <a:rPr lang="fr-FR" dirty="0" smtClean="0"/>
              <a:t>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0037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0"/>
            <a:ext cx="4718747" cy="31093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4556" y="5595118"/>
            <a:ext cx="2322267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>
                <a:hlinkClick r:id="rId4"/>
              </a:rPr>
              <a:t>Neal, Chartrand</a:t>
            </a:r>
            <a:r>
              <a:rPr lang="fr-FR" sz="2800" baseline="30000" dirty="0" smtClean="0"/>
              <a:t>, 2011 </a:t>
            </a:r>
          </a:p>
          <a:p>
            <a:endParaRPr lang="fr-FR" sz="28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928" y="3402792"/>
            <a:ext cx="4312242" cy="34552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71645" y="4013425"/>
            <a:ext cx="303889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/>
              <a:t>*</a:t>
            </a:r>
            <a:endParaRPr lang="fr-FR" sz="2800" dirty="0"/>
          </a:p>
        </p:txBody>
      </p:sp>
      <p:sp>
        <p:nvSpPr>
          <p:cNvPr id="7" name="Rectangle 6"/>
          <p:cNvSpPr/>
          <p:nvPr/>
        </p:nvSpPr>
        <p:spPr>
          <a:xfrm>
            <a:off x="2344878" y="905639"/>
            <a:ext cx="303889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/>
              <a:t>*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8397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551"/>
            <a:ext cx="8229600" cy="1143000"/>
          </a:xfrm>
        </p:spPr>
        <p:txBody>
          <a:bodyPr/>
          <a:lstStyle/>
          <a:p>
            <a:r>
              <a:rPr lang="fr-FR" dirty="0" smtClean="0"/>
              <a:t>Synchronie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159"/>
            <a:ext cx="9144000" cy="55044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48564"/>
            <a:ext cx="2044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Ramseyer</a:t>
            </a:r>
            <a:r>
              <a:rPr lang="tr-TR" dirty="0"/>
              <a:t>, F. (</a:t>
            </a:r>
            <a:r>
              <a:rPr lang="tr-TR" dirty="0" smtClean="0"/>
              <a:t>2011)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00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Effet connaissance et intra groupes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Nous avons plus d’empathie pour les personnes que l’on connaît (50 % plus grande) </a:t>
            </a:r>
            <a:r>
              <a:rPr lang="fr-FR" dirty="0" err="1"/>
              <a:t>Stinson</a:t>
            </a:r>
            <a:r>
              <a:rPr lang="fr-FR" dirty="0"/>
              <a:t> and </a:t>
            </a:r>
            <a:r>
              <a:rPr lang="fr-FR" dirty="0" err="1"/>
              <a:t>Ickes</a:t>
            </a:r>
            <a:r>
              <a:rPr lang="fr-FR" dirty="0"/>
              <a:t> (1992) and Graham (1994) </a:t>
            </a:r>
          </a:p>
          <a:p>
            <a:r>
              <a:rPr lang="fr-FR" dirty="0" smtClean="0"/>
              <a:t> ou pour lesquelles on est sociologiquement plus proche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297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Résumé 1 : Empathie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Nécessite compréhension de l’autre et l’expression de cette compréhension</a:t>
            </a:r>
          </a:p>
          <a:p>
            <a:r>
              <a:rPr lang="fr-FR" dirty="0" smtClean="0"/>
              <a:t>Implique processus d’imitations</a:t>
            </a:r>
          </a:p>
          <a:p>
            <a:r>
              <a:rPr lang="fr-FR" dirty="0" smtClean="0"/>
              <a:t>La relation psychothérapeutique pourrait impliquer des processus d’imitations réciproques</a:t>
            </a:r>
          </a:p>
          <a:p>
            <a:r>
              <a:rPr lang="fr-FR" dirty="0" smtClean="0"/>
              <a:t>Il est plus facile d’être empathique avec des individus plus proches de nous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787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Empathie dans la démarche médicale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61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Utilité de l’empathie médicale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16293" y="1740953"/>
            <a:ext cx="7806366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/>
              <a:t>Les patients rapportent mieux leurs difficultés</a:t>
            </a:r>
          </a:p>
          <a:p>
            <a:endParaRPr lang="fr-FR" sz="2800" dirty="0" smtClean="0"/>
          </a:p>
          <a:p>
            <a:pPr marL="342900" indent="-342900">
              <a:buFont typeface="Arial"/>
              <a:buChar char="•"/>
            </a:pPr>
            <a:r>
              <a:rPr lang="fr-FR" sz="2800" dirty="0" smtClean="0"/>
              <a:t>Meilleur diagnostic</a:t>
            </a:r>
          </a:p>
          <a:p>
            <a:pPr marL="342900" indent="-342900">
              <a:buFont typeface="Arial"/>
              <a:buChar char="•"/>
            </a:pPr>
            <a:r>
              <a:rPr lang="fr-FR" sz="2800" dirty="0" smtClean="0"/>
              <a:t>Meilleure participation et information</a:t>
            </a:r>
          </a:p>
          <a:p>
            <a:pPr marL="342900" indent="-342900">
              <a:buFont typeface="Arial"/>
              <a:buChar char="•"/>
            </a:pPr>
            <a:r>
              <a:rPr lang="fr-FR" sz="2800" dirty="0" smtClean="0"/>
              <a:t>Meilleure observance et satisfaction</a:t>
            </a:r>
          </a:p>
          <a:p>
            <a:pPr marL="342900" indent="-342900">
              <a:buFont typeface="Arial"/>
              <a:buChar char="•"/>
            </a:pPr>
            <a:r>
              <a:rPr lang="fr-FR" sz="2800" dirty="0" smtClean="0"/>
              <a:t>Diminution du stress émotionnel et amélioration de la qualité de vie</a:t>
            </a:r>
          </a:p>
          <a:p>
            <a:endParaRPr lang="fr-FR" sz="2800" dirty="0"/>
          </a:p>
        </p:txBody>
      </p:sp>
      <p:sp>
        <p:nvSpPr>
          <p:cNvPr id="4" name="Rectangle 3"/>
          <p:cNvSpPr/>
          <p:nvPr/>
        </p:nvSpPr>
        <p:spPr>
          <a:xfrm>
            <a:off x="6759469" y="6411471"/>
            <a:ext cx="221777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/>
              <a:t>Neumann et al, 2011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263948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>
            <a:spLocks noChangeAspect="1"/>
          </p:cNvSpPr>
          <p:nvPr/>
        </p:nvSpPr>
        <p:spPr>
          <a:xfrm>
            <a:off x="1587448" y="1109782"/>
            <a:ext cx="3245451" cy="324545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Expérience clinique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2963236" y="2732508"/>
            <a:ext cx="3245451" cy="3245451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5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5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Préférences du patient</a:t>
            </a:r>
            <a:endParaRPr lang="fr-FR" dirty="0"/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4255782" y="1109782"/>
            <a:ext cx="3245451" cy="3245451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59000"/>
                </a:srgbClr>
              </a:gs>
              <a:gs pos="100000">
                <a:schemeClr val="accent2">
                  <a:tint val="50000"/>
                  <a:shade val="100000"/>
                  <a:satMod val="350000"/>
                  <a:alpha val="5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Données de la recherche</a:t>
            </a:r>
          </a:p>
          <a:p>
            <a:pPr algn="ctr"/>
            <a:endParaRPr lang="fr-FR" dirty="0"/>
          </a:p>
          <a:p>
            <a:pPr algn="ctr"/>
            <a:endParaRPr lang="fr-FR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3739324" y="2861865"/>
            <a:ext cx="146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Décision</a:t>
            </a:r>
            <a:endParaRPr lang="fr-FR" sz="2800" b="1" dirty="0">
              <a:ln>
                <a:solidFill>
                  <a:schemeClr val="accent3">
                    <a:lumMod val="75000"/>
                  </a:schemeClr>
                </a:solidFill>
              </a:ln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365" y="616884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 smtClean="0">
                <a:hlinkClick r:id="rId2"/>
              </a:rPr>
              <a:t>Sackett</a:t>
            </a:r>
            <a:r>
              <a:rPr lang="fr-FR" dirty="0" smtClean="0">
                <a:hlinkClick r:id="rId2"/>
              </a:rPr>
              <a:t> </a:t>
            </a:r>
            <a:r>
              <a:rPr lang="fr-FR" dirty="0" smtClean="0"/>
              <a:t>DL &amp; al., BMJ, 1996,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809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Comment évaluer empathie des médecins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750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0800" y="0"/>
            <a:ext cx="901874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50690" y="6776257"/>
            <a:ext cx="1563887" cy="36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50800" y="0"/>
            <a:ext cx="59628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fr-FR" dirty="0"/>
              <a:t>JSPE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74638"/>
            <a:ext cx="3308382" cy="38436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57200" y="1997923"/>
            <a:ext cx="4889680" cy="38436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903356" y="659004"/>
            <a:ext cx="1166183" cy="38436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008565" y="2790828"/>
            <a:ext cx="3252229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160966" y="3173406"/>
            <a:ext cx="1896782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261757" y="3910710"/>
            <a:ext cx="2633980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26814" y="4293288"/>
            <a:ext cx="795991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779214" y="5431669"/>
            <a:ext cx="4670460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107875" y="6302665"/>
            <a:ext cx="3659270" cy="230178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39131" y="92333"/>
            <a:ext cx="2480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aseline="30000" dirty="0" smtClean="0"/>
              <a:t>Jefferson </a:t>
            </a:r>
            <a:r>
              <a:rPr lang="fr-FR" baseline="30000" dirty="0" err="1"/>
              <a:t>Scale</a:t>
            </a:r>
            <a:r>
              <a:rPr lang="fr-FR" baseline="30000" dirty="0"/>
              <a:t> of </a:t>
            </a:r>
            <a:r>
              <a:rPr lang="fr-FR" baseline="30000" dirty="0" err="1"/>
              <a:t>Physician</a:t>
            </a:r>
            <a:r>
              <a:rPr lang="fr-FR" baseline="30000" dirty="0"/>
              <a:t> </a:t>
            </a:r>
            <a:r>
              <a:rPr lang="fr-FR" baseline="30000" dirty="0" err="1"/>
              <a:t>Empathy</a:t>
            </a:r>
            <a:r>
              <a:rPr lang="fr-FR" baseline="30000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552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72501"/>
            <a:ext cx="8229600" cy="39536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Définition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Fonctions cognitives pour l’empathie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Empathie dans la démarche médicale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Empathie, utilité thérapeutique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Outils pratiques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60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803991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31537" y="6581001"/>
            <a:ext cx="908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aseline="30000" dirty="0" err="1" smtClean="0"/>
              <a:t>Hojat</a:t>
            </a:r>
            <a:r>
              <a:rPr lang="fr-FR" baseline="30000" dirty="0" smtClean="0"/>
              <a:t>, 2004</a:t>
            </a:r>
          </a:p>
        </p:txBody>
      </p:sp>
    </p:spTree>
    <p:extLst>
      <p:ext uri="{BB962C8B-B14F-4D97-AF65-F5344CB8AC3E}">
        <p14:creationId xmlns:p14="http://schemas.microsoft.com/office/powerpoint/2010/main" val="170124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Idem </a:t>
            </a:r>
            <a:r>
              <a:rPr lang="fr-FR" dirty="0"/>
              <a:t>chez infirmières, </a:t>
            </a:r>
            <a:r>
              <a:rPr lang="fr-FR" dirty="0" smtClean="0"/>
              <a:t>Ward et al, 2012</a:t>
            </a:r>
          </a:p>
          <a:p>
            <a:endParaRPr lang="fr-FR" dirty="0" smtClean="0"/>
          </a:p>
          <a:p>
            <a:r>
              <a:rPr lang="fr-FR" dirty="0" smtClean="0"/>
              <a:t>Pas confirmé dans d’autres pays (Portugal)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895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0"/>
            <a:ext cx="818268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31537" y="6581001"/>
            <a:ext cx="908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aseline="30000" dirty="0" err="1" smtClean="0"/>
              <a:t>Hojat</a:t>
            </a:r>
            <a:r>
              <a:rPr lang="fr-FR" baseline="30000" dirty="0" smtClean="0"/>
              <a:t>, 2004</a:t>
            </a:r>
          </a:p>
        </p:txBody>
      </p:sp>
    </p:spTree>
    <p:extLst>
      <p:ext uri="{BB962C8B-B14F-4D97-AF65-F5344CB8AC3E}">
        <p14:creationId xmlns:p14="http://schemas.microsoft.com/office/powerpoint/2010/main" val="117133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110846" cy="65834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62808" y="6347815"/>
            <a:ext cx="2881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Hojat</a:t>
            </a:r>
            <a:r>
              <a:rPr lang="fr-FR" dirty="0" smtClean="0"/>
              <a:t>, </a:t>
            </a:r>
            <a:r>
              <a:rPr lang="fr-FR" i="1" dirty="0"/>
              <a:t>Am J </a:t>
            </a:r>
            <a:r>
              <a:rPr lang="fr-FR" i="1" dirty="0" err="1"/>
              <a:t>Psychiatry</a:t>
            </a:r>
            <a:r>
              <a:rPr lang="fr-FR" i="1" dirty="0"/>
              <a:t> 2002; </a:t>
            </a:r>
            <a:endParaRPr lang="fr-FR" dirty="0"/>
          </a:p>
          <a:p>
            <a:endParaRPr lang="fr-FR" dirty="0"/>
          </a:p>
        </p:txBody>
      </p:sp>
      <p:cxnSp>
        <p:nvCxnSpPr>
          <p:cNvPr id="3" name="Connecteur droit 2"/>
          <p:cNvCxnSpPr/>
          <p:nvPr/>
        </p:nvCxnSpPr>
        <p:spPr>
          <a:xfrm>
            <a:off x="980563" y="2189212"/>
            <a:ext cx="0" cy="12199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6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58"/>
            <a:ext cx="9144000" cy="21690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505670"/>
            <a:ext cx="8058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 smtClean="0"/>
              <a:t>Hyp</a:t>
            </a:r>
            <a:endParaRPr lang="fr-FR" b="1" dirty="0" smtClean="0"/>
          </a:p>
          <a:p>
            <a:r>
              <a:rPr lang="fr-FR" dirty="0" smtClean="0"/>
              <a:t>Si biologique : réduction de la responsabilité =&gt; Augmentation de l’empathie</a:t>
            </a:r>
          </a:p>
          <a:p>
            <a:endParaRPr lang="fr-FR" dirty="0" smtClean="0"/>
          </a:p>
          <a:p>
            <a:r>
              <a:rPr lang="fr-FR" dirty="0" smtClean="0"/>
              <a:t>Vs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Risque de mener vers une essentialisme psychologique, perte de la responsabilité et deshumanisation =&gt; diminution de l’empathie</a:t>
            </a:r>
          </a:p>
          <a:p>
            <a:endParaRPr lang="fr-FR" dirty="0" smtClean="0"/>
          </a:p>
        </p:txBody>
      </p:sp>
      <p:sp>
        <p:nvSpPr>
          <p:cNvPr id="3" name="Rectangle 2"/>
          <p:cNvSpPr/>
          <p:nvPr/>
        </p:nvSpPr>
        <p:spPr>
          <a:xfrm>
            <a:off x="7285124" y="0"/>
            <a:ext cx="1858876" cy="7854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254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0"/>
            <a:ext cx="7892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7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7215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1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Résumé 2 : Comment fluctue l’empathie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Empathie en fonction </a:t>
            </a:r>
          </a:p>
          <a:p>
            <a:pPr lvl="1"/>
            <a:r>
              <a:rPr lang="fr-FR" dirty="0" smtClean="0"/>
              <a:t>du sexe : avantages aux femmes</a:t>
            </a:r>
          </a:p>
          <a:p>
            <a:pPr lvl="1"/>
            <a:r>
              <a:rPr lang="fr-FR" dirty="0" smtClean="0"/>
              <a:t>de la spécialité : avantages aux psy</a:t>
            </a:r>
          </a:p>
          <a:p>
            <a:pPr lvl="1"/>
            <a:r>
              <a:rPr lang="fr-FR" dirty="0" smtClean="0"/>
              <a:t>du niveau d’étude : avantage aux jeunes</a:t>
            </a:r>
          </a:p>
          <a:p>
            <a:pPr lvl="1"/>
            <a:r>
              <a:rPr lang="fr-FR" dirty="0" smtClean="0"/>
              <a:t>du modèle de la </a:t>
            </a:r>
            <a:r>
              <a:rPr lang="fr-FR" dirty="0"/>
              <a:t>pathologie : avantages aux </a:t>
            </a:r>
            <a:r>
              <a:rPr lang="fr-FR" dirty="0" smtClean="0"/>
              <a:t>psychologique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de la pathologie du patient </a:t>
            </a:r>
            <a:r>
              <a:rPr lang="fr-FR" dirty="0"/>
              <a:t>? fatigue du praticien</a:t>
            </a:r>
          </a:p>
        </p:txBody>
      </p:sp>
    </p:spTree>
    <p:extLst>
      <p:ext uri="{BB962C8B-B14F-4D97-AF65-F5344CB8AC3E}">
        <p14:creationId xmlns:p14="http://schemas.microsoft.com/office/powerpoint/2010/main" val="35441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41363" y="1417638"/>
            <a:ext cx="65848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200" dirty="0" smtClean="0"/>
              <a:t>Modèles inadaptés, </a:t>
            </a:r>
          </a:p>
          <a:p>
            <a:pPr marL="342900" indent="-342900">
              <a:buFontTx/>
              <a:buChar char="-"/>
            </a:pPr>
            <a:r>
              <a:rPr lang="fr-FR" sz="2200" dirty="0" smtClean="0"/>
              <a:t>vision idéalisée de la profession médicale retrouvée dans les médias, </a:t>
            </a:r>
          </a:p>
          <a:p>
            <a:pPr marL="342900" indent="-342900">
              <a:buFontTx/>
              <a:buChar char="-"/>
            </a:pPr>
            <a:r>
              <a:rPr lang="fr-FR" sz="2200" dirty="0" smtClean="0"/>
              <a:t>attentes irréalistes,</a:t>
            </a:r>
          </a:p>
          <a:p>
            <a:pPr marL="342900" indent="-342900">
              <a:buFontTx/>
              <a:buChar char="-"/>
            </a:pPr>
            <a:endParaRPr lang="fr-FR" sz="2200" dirty="0" smtClean="0"/>
          </a:p>
          <a:p>
            <a:pPr marL="342900" indent="-342900">
              <a:buFontTx/>
              <a:buChar char="-"/>
            </a:pPr>
            <a:r>
              <a:rPr lang="fr-FR" sz="2200" dirty="0" smtClean="0"/>
              <a:t>Approches opératoire des études médicales</a:t>
            </a:r>
          </a:p>
          <a:p>
            <a:pPr marL="342900" indent="-342900">
              <a:buFontTx/>
              <a:buChar char="-"/>
            </a:pPr>
            <a:r>
              <a:rPr lang="fr-FR" sz="2200" dirty="0" smtClean="0"/>
              <a:t>Négligence de l’abord psychologique et apriori que celui ci est en dehors de l’EBM</a:t>
            </a:r>
          </a:p>
          <a:p>
            <a:pPr marL="342900" indent="-342900">
              <a:buFontTx/>
              <a:buChar char="-"/>
            </a:pPr>
            <a:endParaRPr lang="fr-FR" sz="2200" dirty="0" smtClean="0"/>
          </a:p>
          <a:p>
            <a:pPr marL="342900" indent="-342900">
              <a:buFontTx/>
              <a:buChar char="-"/>
            </a:pPr>
            <a:r>
              <a:rPr lang="fr-FR" sz="2200" dirty="0" smtClean="0"/>
              <a:t>Mauvais </a:t>
            </a:r>
            <a:r>
              <a:rPr lang="fr-FR" sz="2200" dirty="0"/>
              <a:t>traitement des étudiants en </a:t>
            </a:r>
            <a:r>
              <a:rPr lang="fr-FR" sz="2200" dirty="0" smtClean="0"/>
              <a:t>médecine</a:t>
            </a:r>
          </a:p>
          <a:p>
            <a:pPr marL="342900" indent="-342900">
              <a:buFontTx/>
              <a:buChar char="-"/>
            </a:pPr>
            <a:r>
              <a:rPr lang="fr-FR" sz="2200" dirty="0" smtClean="0"/>
              <a:t>Stress </a:t>
            </a:r>
            <a:r>
              <a:rPr lang="fr-FR" sz="2200" dirty="0"/>
              <a:t>des </a:t>
            </a:r>
            <a:r>
              <a:rPr lang="fr-FR" sz="2200" dirty="0" smtClean="0"/>
              <a:t>études</a:t>
            </a:r>
          </a:p>
          <a:p>
            <a:pPr marL="342900" indent="-342900">
              <a:buFontTx/>
              <a:buChar char="-"/>
            </a:pPr>
            <a:r>
              <a:rPr lang="fr-FR" sz="2200" dirty="0" smtClean="0"/>
              <a:t>manque de sommeil</a:t>
            </a:r>
            <a:endParaRPr lang="fr-FR" sz="2200" dirty="0"/>
          </a:p>
          <a:p>
            <a:pPr marL="342900" indent="-342900">
              <a:buFontTx/>
              <a:buChar char="-"/>
            </a:pPr>
            <a:r>
              <a:rPr lang="fr-FR" sz="2200" dirty="0"/>
              <a:t>cynisme (61% des étudiants) Collier, 2002</a:t>
            </a:r>
          </a:p>
          <a:p>
            <a:pPr marL="342900" indent="-342900">
              <a:buFontTx/>
              <a:buChar char="-"/>
            </a:pPr>
            <a:endParaRPr lang="fr-FR" sz="2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6772692" y="6242194"/>
            <a:ext cx="1927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aseline="30000" dirty="0" smtClean="0"/>
              <a:t>Neumann et al, 2011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90106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Burnout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Maslach</a:t>
            </a:r>
            <a:r>
              <a:rPr lang="fr-FR" dirty="0"/>
              <a:t> </a:t>
            </a:r>
            <a:r>
              <a:rPr lang="fr-FR" dirty="0" smtClean="0"/>
              <a:t>et Jackson</a:t>
            </a:r>
          </a:p>
          <a:p>
            <a:pPr lvl="1"/>
            <a:r>
              <a:rPr lang="fr-FR" b="1" dirty="0"/>
              <a:t>Epuisement </a:t>
            </a:r>
            <a:r>
              <a:rPr lang="fr-FR" b="1" dirty="0" smtClean="0"/>
              <a:t>professionnel </a:t>
            </a:r>
            <a:r>
              <a:rPr lang="fr-FR" dirty="0" smtClean="0"/>
              <a:t>: Fatigue débordante causée par un stress interpersonnel chronique</a:t>
            </a:r>
          </a:p>
          <a:p>
            <a:pPr lvl="1"/>
            <a:r>
              <a:rPr lang="fr-FR" b="1" dirty="0" smtClean="0"/>
              <a:t>Dépersonnalisation</a:t>
            </a:r>
            <a:r>
              <a:rPr lang="fr-FR" dirty="0" smtClean="0"/>
              <a:t> : Sentiments de cynisme et détachement par rapport à la profession</a:t>
            </a:r>
          </a:p>
          <a:p>
            <a:pPr lvl="1"/>
            <a:r>
              <a:rPr lang="fr-FR" b="1" dirty="0"/>
              <a:t>Accomplissement </a:t>
            </a:r>
            <a:r>
              <a:rPr lang="fr-FR" b="1" dirty="0" smtClean="0"/>
              <a:t>personnel </a:t>
            </a:r>
            <a:r>
              <a:rPr lang="fr-FR" dirty="0" smtClean="0"/>
              <a:t>: Sentiment d’inefficacité et manque d’accomplissement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004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838"/>
          <a:stretch/>
        </p:blipFill>
        <p:spPr>
          <a:xfrm>
            <a:off x="-1" y="805588"/>
            <a:ext cx="8975921" cy="30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5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BOS </a:t>
            </a:r>
            <a:r>
              <a:rPr lang="fr-FR" dirty="0" err="1" smtClean="0"/>
              <a:t>Study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Maslach</a:t>
            </a:r>
            <a:r>
              <a:rPr lang="fr-FR" dirty="0"/>
              <a:t> </a:t>
            </a:r>
            <a:r>
              <a:rPr lang="fr-FR" dirty="0" err="1"/>
              <a:t>Burnout</a:t>
            </a:r>
            <a:r>
              <a:rPr lang="fr-FR" dirty="0"/>
              <a:t> </a:t>
            </a:r>
            <a:r>
              <a:rPr lang="fr-FR" dirty="0" err="1"/>
              <a:t>Inventory</a:t>
            </a:r>
            <a:r>
              <a:rPr lang="fr-FR" dirty="0"/>
              <a:t> (MBI-GS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Réalisé chez 1980 internes en psychiatrie, </a:t>
            </a:r>
            <a:r>
              <a:rPr lang="fr-FR" dirty="0"/>
              <a:t>22 </a:t>
            </a:r>
            <a:r>
              <a:rPr lang="fr-FR" dirty="0" smtClean="0"/>
              <a:t>pays</a:t>
            </a:r>
            <a:endParaRPr lang="fr-FR" dirty="0"/>
          </a:p>
          <a:p>
            <a:pPr lvl="1"/>
            <a:r>
              <a:rPr lang="fr-FR" dirty="0" smtClean="0"/>
              <a:t>2/3 épuisement émotionnel</a:t>
            </a:r>
          </a:p>
          <a:p>
            <a:pPr lvl="1"/>
            <a:r>
              <a:rPr lang="fr-FR" dirty="0" smtClean="0"/>
              <a:t>1/3 critères pour </a:t>
            </a:r>
            <a:r>
              <a:rPr lang="fr-FR" dirty="0" err="1" smtClean="0"/>
              <a:t>burn</a:t>
            </a:r>
            <a:r>
              <a:rPr lang="fr-FR" dirty="0" smtClean="0"/>
              <a:t> out sévère</a:t>
            </a:r>
          </a:p>
          <a:p>
            <a:r>
              <a:rPr lang="fr-FR" dirty="0" err="1" smtClean="0"/>
              <a:t>Fdr</a:t>
            </a:r>
            <a:r>
              <a:rPr lang="fr-FR" dirty="0" smtClean="0"/>
              <a:t> : Nombreuses heures de travail, manque de supervision, manque de temps de repos</a:t>
            </a:r>
            <a:endParaRPr lang="fr-FR" dirty="0"/>
          </a:p>
          <a:p>
            <a:r>
              <a:rPr lang="fr-FR" dirty="0" smtClean="0"/>
              <a:t>Psychiatrie pas en premier choix de spécialité, ne pas avoir d’enfants, jeune âge</a:t>
            </a:r>
          </a:p>
        </p:txBody>
      </p:sp>
      <p:sp>
        <p:nvSpPr>
          <p:cNvPr id="4" name="Rectangle 3"/>
          <p:cNvSpPr/>
          <p:nvPr/>
        </p:nvSpPr>
        <p:spPr>
          <a:xfrm>
            <a:off x="6556289" y="6369393"/>
            <a:ext cx="2130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Jovanovic et al, 2016 </a:t>
            </a:r>
          </a:p>
        </p:txBody>
      </p:sp>
    </p:spTree>
    <p:extLst>
      <p:ext uri="{BB962C8B-B14F-4D97-AF65-F5344CB8AC3E}">
        <p14:creationId xmlns:p14="http://schemas.microsoft.com/office/powerpoint/2010/main" val="415960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15953" y="1623051"/>
            <a:ext cx="7283452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3600" dirty="0" smtClean="0"/>
              <a:t>Méditation de pleine conscience 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/>
              <a:t>Groupe Balint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/>
              <a:t>Cours de relations interpersonnelles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/>
              <a:t>Analyse d’entretiens avec des patients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/>
              <a:t>Jeux de rôles en jouant le patient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/>
              <a:t>Encourager l’étude de la littérature</a:t>
            </a:r>
          </a:p>
          <a:p>
            <a:pPr marL="285750" indent="-285750">
              <a:buFont typeface="Arial"/>
              <a:buChar char="•"/>
            </a:pPr>
            <a:endParaRPr lang="fr-FR" sz="3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7066821" y="6452709"/>
            <a:ext cx="1927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aseline="30000" dirty="0" smtClean="0"/>
              <a:t>Neumann et al, 2011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0682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Empathie utilité Thérapeutique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096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Transfert / Contre-transfert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10" y="1417638"/>
            <a:ext cx="6968401" cy="53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9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Karl Roger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Psychologue américain, 1902-1987</a:t>
            </a:r>
          </a:p>
          <a:p>
            <a:r>
              <a:rPr lang="fr-FR" dirty="0" smtClean="0"/>
              <a:t>Recherche sur l’empathie dans la relation psychothérapeutique, compréhension du cadre de référence plus que modèle dogmatique sous jacent</a:t>
            </a:r>
          </a:p>
          <a:p>
            <a:r>
              <a:rPr lang="fr-FR" dirty="0" smtClean="0"/>
              <a:t>Développement des psychothérapies humanistes</a:t>
            </a:r>
            <a:endParaRPr lang="fr-FR" dirty="0"/>
          </a:p>
          <a:p>
            <a:r>
              <a:rPr lang="fr-FR" dirty="0" smtClean="0"/>
              <a:t>Approche centrée sur la personne </a:t>
            </a:r>
          </a:p>
          <a:p>
            <a:r>
              <a:rPr lang="fr-FR" dirty="0" smtClean="0"/>
              <a:t>Ingrédients:</a:t>
            </a:r>
          </a:p>
          <a:p>
            <a:pPr lvl="1"/>
            <a:r>
              <a:rPr lang="fr-FR" dirty="0" smtClean="0"/>
              <a:t>Empathie</a:t>
            </a:r>
          </a:p>
          <a:p>
            <a:pPr lvl="1"/>
            <a:r>
              <a:rPr lang="fr-FR" dirty="0" smtClean="0"/>
              <a:t>Congruence</a:t>
            </a:r>
          </a:p>
          <a:p>
            <a:pPr lvl="1"/>
            <a:r>
              <a:rPr lang="fr-FR" dirty="0" smtClean="0"/>
              <a:t>Regard positif inconditionnel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754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86856">
              <a:defRPr/>
            </a:pPr>
            <a:r>
              <a:rPr lang="en-US" smtClean="0"/>
              <a:t>Alliance thérapeutique</a:t>
            </a:r>
          </a:p>
        </p:txBody>
      </p:sp>
      <p:sp>
        <p:nvSpPr>
          <p:cNvPr id="46082" name="Rectangle 2"/>
          <p:cNvSpPr>
            <a:spLocks/>
          </p:cNvSpPr>
          <p:nvPr/>
        </p:nvSpPr>
        <p:spPr bwMode="auto">
          <a:xfrm>
            <a:off x="366117" y="2238769"/>
            <a:ext cx="3560498" cy="395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b="1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Techniques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:</a:t>
            </a: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Reformuler</a:t>
            </a:r>
            <a:endParaRPr lang="en-US" sz="2600" dirty="0">
              <a:latin typeface="+mj-lt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Répéter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/ </a:t>
            </a: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Reflet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(exploration)</a:t>
            </a: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Résumer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(</a:t>
            </a:r>
            <a:r>
              <a:rPr lang="en-US" sz="2600" dirty="0" err="1" smtClean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synthétise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)</a:t>
            </a: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Recontextualiser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 (</a:t>
            </a:r>
            <a:r>
              <a:rPr lang="en-US" sz="2600" dirty="0" err="1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précise</a:t>
            </a:r>
            <a:r>
              <a:rPr lang="en-US" sz="2600" dirty="0">
                <a:latin typeface="+mj-lt"/>
                <a:ea typeface="ＭＳ Ｐゴシック" charset="0"/>
                <a:cs typeface="ＭＳ Ｐゴシック" charset="0"/>
                <a:sym typeface="Helvetica Neue" charset="0"/>
              </a:rPr>
              <a:t>)</a:t>
            </a: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6452371" y="6393656"/>
            <a:ext cx="2234429" cy="27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fr-FR" sz="2300" dirty="0" err="1" smtClean="0">
                <a:latin typeface="Calibri"/>
                <a:ea typeface="ＭＳ Ｐゴシック" charset="0"/>
                <a:cs typeface="Calibri"/>
                <a:sym typeface="Times" charset="0"/>
              </a:rPr>
              <a:t>Cungi</a:t>
            </a:r>
            <a:r>
              <a:rPr lang="fr-FR" sz="2300" dirty="0" smtClean="0">
                <a:latin typeface="Calibri"/>
                <a:ea typeface="ＭＳ Ｐゴシック" charset="0"/>
                <a:cs typeface="Calibri"/>
                <a:sym typeface="Times" charset="0"/>
              </a:rPr>
              <a:t>, 2016</a:t>
            </a:r>
            <a:endParaRPr lang="en-US" sz="2300" dirty="0">
              <a:latin typeface="Calibri"/>
              <a:cs typeface="Calibri"/>
              <a:sym typeface="Times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38" y="1417638"/>
            <a:ext cx="3657019" cy="484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36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Impact dans le diabète (</a:t>
            </a:r>
            <a:r>
              <a:rPr lang="fr-FR" dirty="0" err="1" smtClean="0"/>
              <a:t>Hojat</a:t>
            </a:r>
            <a:r>
              <a:rPr lang="fr-FR" dirty="0" smtClean="0"/>
              <a:t>, 2011)</a:t>
            </a:r>
          </a:p>
          <a:p>
            <a:r>
              <a:rPr lang="fr-FR" dirty="0" smtClean="0"/>
              <a:t>Grippe( n = 350, diminution durée maladie et IL-8) (</a:t>
            </a:r>
            <a:r>
              <a:rPr lang="fr-FR" dirty="0" err="1" smtClean="0"/>
              <a:t>Rakel</a:t>
            </a:r>
            <a:r>
              <a:rPr lang="fr-FR" dirty="0" smtClean="0"/>
              <a:t>, et al, 2009)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447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relation thérapeutique sont importante dans le résultat de la psychothérapie, indépendamment du type de traitement spécifique</a:t>
            </a:r>
          </a:p>
          <a:p>
            <a:r>
              <a:rPr lang="fr-FR" dirty="0" smtClean="0"/>
              <a:t>Sa participation est au-moins aussi importante qu’une méthode de traitement particulière</a:t>
            </a:r>
          </a:p>
          <a:p>
            <a:endParaRPr lang="fr-FR" dirty="0"/>
          </a:p>
        </p:txBody>
      </p:sp>
      <p:sp>
        <p:nvSpPr>
          <p:cNvPr id="5" name="Titr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Effet dodo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405702" y="6126163"/>
            <a:ext cx="2475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 smtClean="0"/>
              <a:t>Norcross</a:t>
            </a:r>
            <a:r>
              <a:rPr lang="fr-FR" sz="2400" dirty="0" smtClean="0"/>
              <a:t>, 2011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0191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027267"/>
              </p:ext>
            </p:extLst>
          </p:nvPr>
        </p:nvGraphicFramePr>
        <p:xfrm>
          <a:off x="30348" y="92828"/>
          <a:ext cx="9113652" cy="619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6826"/>
                <a:gridCol w="4556826"/>
              </a:tblGrid>
              <a:tr h="579433"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Eléments de la relation</a:t>
                      </a:r>
                    </a:p>
                    <a:p>
                      <a:endParaRPr lang="fr-FR" sz="2400" dirty="0"/>
                    </a:p>
                  </a:txBody>
                  <a:tcPr/>
                </a:tc>
              </a:tr>
              <a:tr h="299664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smtClean="0"/>
                        <a:t>Efficacité démontrée</a:t>
                      </a:r>
                    </a:p>
                    <a:p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- Alliance</a:t>
                      </a:r>
                      <a:r>
                        <a:rPr lang="fr-FR" sz="2400" baseline="0" dirty="0" smtClean="0"/>
                        <a:t> thérapeutique</a:t>
                      </a:r>
                    </a:p>
                    <a:p>
                      <a:r>
                        <a:rPr lang="fr-FR" sz="2400" baseline="0" dirty="0" smtClean="0"/>
                        <a:t>- Cohésion dans les thérapies de groupes</a:t>
                      </a:r>
                    </a:p>
                    <a:p>
                      <a:r>
                        <a:rPr lang="fr-FR" sz="2400" baseline="0" dirty="0" smtClean="0"/>
                        <a:t>- Empathie</a:t>
                      </a:r>
                    </a:p>
                    <a:p>
                      <a:r>
                        <a:rPr lang="fr-FR" sz="2400" baseline="0" dirty="0" smtClean="0"/>
                        <a:t>- Recueil du feedback des patients</a:t>
                      </a:r>
                    </a:p>
                    <a:p>
                      <a:endParaRPr lang="fr-FR" sz="2400" dirty="0"/>
                    </a:p>
                  </a:txBody>
                  <a:tcPr/>
                </a:tc>
              </a:tr>
              <a:tr h="759566">
                <a:tc>
                  <a:txBody>
                    <a:bodyPr/>
                    <a:lstStyle/>
                    <a:p>
                      <a:r>
                        <a:rPr lang="fr-FR" sz="2400" b="1" dirty="0" err="1" smtClean="0"/>
                        <a:t>Probalement</a:t>
                      </a:r>
                      <a:r>
                        <a:rPr lang="fr-FR" sz="2400" b="1" baseline="0" dirty="0" smtClean="0"/>
                        <a:t> efficace</a:t>
                      </a:r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Consensus sur l’objectif</a:t>
                      </a:r>
                    </a:p>
                    <a:p>
                      <a:r>
                        <a:rPr lang="fr-FR" sz="2400" dirty="0" smtClean="0"/>
                        <a:t>Collaboration</a:t>
                      </a:r>
                    </a:p>
                    <a:p>
                      <a:r>
                        <a:rPr lang="fr-FR" sz="2400" dirty="0" smtClean="0"/>
                        <a:t>Regard positif</a:t>
                      </a:r>
                      <a:endParaRPr lang="fr-FR" sz="2400" dirty="0"/>
                    </a:p>
                  </a:txBody>
                  <a:tcPr/>
                </a:tc>
              </a:tr>
              <a:tr h="759566">
                <a:tc>
                  <a:txBody>
                    <a:bodyPr/>
                    <a:lstStyle/>
                    <a:p>
                      <a:r>
                        <a:rPr lang="fr-FR" sz="2400" b="1" dirty="0" smtClean="0"/>
                        <a:t>Prometteur</a:t>
                      </a:r>
                      <a:r>
                        <a:rPr lang="fr-FR" sz="2400" b="1" baseline="0" dirty="0" smtClean="0"/>
                        <a:t> mais insuffisamment étudiée</a:t>
                      </a:r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Congruence/authenticité</a:t>
                      </a:r>
                    </a:p>
                    <a:p>
                      <a:r>
                        <a:rPr lang="fr-FR" sz="2400" dirty="0" err="1" smtClean="0"/>
                        <a:t>Reparation</a:t>
                      </a:r>
                      <a:r>
                        <a:rPr lang="fr-FR" sz="2400" dirty="0" smtClean="0"/>
                        <a:t> des ruptures d’alliance</a:t>
                      </a:r>
                    </a:p>
                    <a:p>
                      <a:r>
                        <a:rPr lang="fr-FR" sz="2400" dirty="0" smtClean="0"/>
                        <a:t>Gestion</a:t>
                      </a:r>
                      <a:r>
                        <a:rPr lang="fr-FR" sz="2400" baseline="0" dirty="0" smtClean="0"/>
                        <a:t> du contre-transfert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64578" y="6410683"/>
            <a:ext cx="1750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 smtClean="0"/>
              <a:t>Norcross</a:t>
            </a:r>
            <a:r>
              <a:rPr lang="fr-FR" sz="2000" dirty="0" smtClean="0"/>
              <a:t>, 2011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8887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Effet dodo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Ce qui ne fonctionne pas:</a:t>
            </a:r>
          </a:p>
          <a:p>
            <a:pPr lvl="1"/>
            <a:r>
              <a:rPr lang="fr-FR" dirty="0" smtClean="0"/>
              <a:t>Confrontation (Miller et al, 2003) vs EM</a:t>
            </a:r>
          </a:p>
          <a:p>
            <a:pPr lvl="1"/>
            <a:r>
              <a:rPr lang="fr-FR" dirty="0" smtClean="0"/>
              <a:t>Propos négatifs (Binder, 1997 ; </a:t>
            </a:r>
            <a:r>
              <a:rPr lang="fr-FR" dirty="0" err="1" smtClean="0"/>
              <a:t>Lamber</a:t>
            </a:r>
            <a:r>
              <a:rPr lang="fr-FR" dirty="0" smtClean="0"/>
              <a:t>, 2002) vs regard positif</a:t>
            </a:r>
          </a:p>
          <a:p>
            <a:pPr lvl="1"/>
            <a:r>
              <a:rPr lang="fr-FR" dirty="0" smtClean="0"/>
              <a:t>Suppositions vs reformulation (Lambert, 2011)</a:t>
            </a:r>
          </a:p>
          <a:p>
            <a:pPr lvl="1"/>
            <a:r>
              <a:rPr lang="fr-FR" dirty="0" smtClean="0"/>
              <a:t>Point du vue du thérapeute (</a:t>
            </a:r>
            <a:r>
              <a:rPr lang="fr-FR" dirty="0" err="1" smtClean="0"/>
              <a:t>Orlinkski</a:t>
            </a:r>
            <a:r>
              <a:rPr lang="fr-FR" dirty="0" smtClean="0"/>
              <a:t>, 2004)</a:t>
            </a:r>
          </a:p>
          <a:p>
            <a:pPr lvl="1"/>
            <a:r>
              <a:rPr lang="fr-FR" dirty="0" smtClean="0"/>
              <a:t>Rigidité (</a:t>
            </a:r>
            <a:r>
              <a:rPr lang="fr-FR" dirty="0" err="1" smtClean="0"/>
              <a:t>Ackerman</a:t>
            </a:r>
            <a:r>
              <a:rPr lang="fr-FR" dirty="0" smtClean="0"/>
              <a:t>, 2001)</a:t>
            </a:r>
          </a:p>
          <a:p>
            <a:pPr lvl="1"/>
            <a:r>
              <a:rPr lang="fr-FR" dirty="0" smtClean="0"/>
              <a:t>Trop grosse homogénéité de techniques </a:t>
            </a:r>
            <a:r>
              <a:rPr lang="fr-FR" dirty="0" err="1" smtClean="0"/>
              <a:t>quelquesoit</a:t>
            </a:r>
            <a:r>
              <a:rPr lang="fr-FR" dirty="0" smtClean="0"/>
              <a:t> le patient</a:t>
            </a:r>
          </a:p>
          <a:p>
            <a:pPr lvl="1"/>
            <a:r>
              <a:rPr lang="fr-FR" dirty="0" smtClean="0"/>
              <a:t>Flexibilité sans fidélité à un traitement d’efficacité prouvé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654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2498" t="20764" r="63831" b="8310"/>
          <a:stretch/>
        </p:blipFill>
        <p:spPr>
          <a:xfrm>
            <a:off x="3646181" y="362520"/>
            <a:ext cx="3197361" cy="296343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37143" t="20763" r="30698" b="8839"/>
          <a:stretch/>
        </p:blipFill>
        <p:spPr>
          <a:xfrm>
            <a:off x="528189" y="362520"/>
            <a:ext cx="3053775" cy="29413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69709" t="20763" b="7202"/>
          <a:stretch/>
        </p:blipFill>
        <p:spPr>
          <a:xfrm>
            <a:off x="646298" y="3853846"/>
            <a:ext cx="2587394" cy="270731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843542" y="5247330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L’apathie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4059735" y="6320797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L’antipathie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1084272" y="6432323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L’empathie</a:t>
            </a:r>
            <a:endParaRPr lang="fr-FR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799163" y="3303860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La compassion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4059735" y="3270479"/>
            <a:ext cx="172676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La sympathie</a:t>
            </a:r>
            <a:endParaRPr lang="fr-FR" b="1" dirty="0"/>
          </a:p>
        </p:txBody>
      </p:sp>
      <p:grpSp>
        <p:nvGrpSpPr>
          <p:cNvPr id="22" name="Grouper 21"/>
          <p:cNvGrpSpPr/>
          <p:nvPr/>
        </p:nvGrpSpPr>
        <p:grpSpPr>
          <a:xfrm>
            <a:off x="4028973" y="3658002"/>
            <a:ext cx="2392876" cy="2662795"/>
            <a:chOff x="4028973" y="3658002"/>
            <a:chExt cx="2392876" cy="266279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/>
            <a:srcRect b="12181"/>
            <a:stretch/>
          </p:blipFill>
          <p:spPr>
            <a:xfrm>
              <a:off x="4028973" y="3658002"/>
              <a:ext cx="2392876" cy="2662795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4142048" y="3853847"/>
              <a:ext cx="1250936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C’est malin ! </a:t>
              </a:r>
            </a:p>
            <a:p>
              <a:r>
                <a:rPr lang="fr-FR" sz="1400" b="1" dirty="0" smtClean="0"/>
                <a:t>Regarde où tu marches</a:t>
              </a:r>
              <a:endParaRPr lang="fr-FR" sz="1400" b="1" dirty="0"/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6751124" y="2526199"/>
            <a:ext cx="2392876" cy="2721131"/>
            <a:chOff x="6751124" y="2526199"/>
            <a:chExt cx="2392876" cy="2721131"/>
          </a:xfrm>
        </p:grpSpPr>
        <p:grpSp>
          <p:nvGrpSpPr>
            <p:cNvPr id="24" name="Grouper 23"/>
            <p:cNvGrpSpPr/>
            <p:nvPr/>
          </p:nvGrpSpPr>
          <p:grpSpPr>
            <a:xfrm>
              <a:off x="6751124" y="2526199"/>
              <a:ext cx="2392876" cy="2721131"/>
              <a:chOff x="6751124" y="2526199"/>
              <a:chExt cx="2392876" cy="2721131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 rotWithShape="1">
              <a:blip r:embed="rId3"/>
              <a:srcRect b="10256"/>
              <a:stretch/>
            </p:blipFill>
            <p:spPr>
              <a:xfrm>
                <a:off x="6751124" y="2526199"/>
                <a:ext cx="2392876" cy="2721131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6964139" y="2796708"/>
                <a:ext cx="1227287" cy="843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6751124" y="3008869"/>
                <a:ext cx="1440302" cy="52322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 smtClean="0"/>
                  <a:t>Il fait super beau aujourd’hui !</a:t>
                </a:r>
                <a:endParaRPr lang="fr-FR" sz="1400" b="1" dirty="0"/>
              </a:p>
            </p:txBody>
          </p:sp>
        </p:grp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3"/>
            <a:srcRect l="72213" t="9071" b="64336"/>
            <a:stretch/>
          </p:blipFill>
          <p:spPr>
            <a:xfrm flipH="1">
              <a:off x="8260735" y="2833524"/>
              <a:ext cx="688859" cy="806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11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5359270"/>
            <a:ext cx="7772400" cy="1362075"/>
          </a:xfrm>
        </p:spPr>
        <p:txBody>
          <a:bodyPr>
            <a:normAutofit/>
          </a:bodyPr>
          <a:lstStyle/>
          <a:p>
            <a:r>
              <a:rPr lang="fr-FR" dirty="0" smtClean="0"/>
              <a:t>Outils pratiques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"/>
          <a:stretch>
            <a:fillRect/>
          </a:stretch>
        </p:blipFill>
        <p:spPr bwMode="auto">
          <a:xfrm>
            <a:off x="2745301" y="138410"/>
            <a:ext cx="6221222" cy="474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096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86856">
              <a:defRPr/>
            </a:pPr>
            <a:r>
              <a:rPr lang="en-US" sz="5200"/>
              <a:t>Modèle transthéorique de Prochaska et DiClemente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" r="4836" b="2930"/>
          <a:stretch>
            <a:fillRect/>
          </a:stretch>
        </p:blipFill>
        <p:spPr bwMode="auto">
          <a:xfrm>
            <a:off x="2059410" y="2031504"/>
            <a:ext cx="5024065" cy="447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71564" y="6488668"/>
            <a:ext cx="3623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Prochaska</a:t>
            </a:r>
            <a:r>
              <a:rPr lang="fr-FR" dirty="0"/>
              <a:t>, JO; </a:t>
            </a:r>
            <a:r>
              <a:rPr lang="fr-FR" dirty="0" err="1"/>
              <a:t>DiClemente</a:t>
            </a:r>
            <a:r>
              <a:rPr lang="fr-FR" dirty="0"/>
              <a:t>, </a:t>
            </a:r>
            <a:r>
              <a:rPr lang="fr-FR" dirty="0" smtClean="0"/>
              <a:t>CC, 1983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7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86856">
              <a:defRPr/>
            </a:pPr>
            <a:r>
              <a:rPr lang="en-US" smtClean="0"/>
              <a:t>Proxémie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>
          <a:xfrm>
            <a:off x="732235" y="1535906"/>
            <a:ext cx="7679531" cy="1312664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La distance physique entre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personnes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un </a:t>
            </a:r>
            <a:r>
              <a:rPr lang="en-US" dirty="0" err="1" smtClean="0"/>
              <a:t>marqueur</a:t>
            </a:r>
            <a:r>
              <a:rPr lang="en-US" dirty="0" smtClean="0"/>
              <a:t> non verbal </a:t>
            </a:r>
            <a:r>
              <a:rPr lang="en-US" dirty="0" err="1" smtClean="0"/>
              <a:t>d’attitude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l’on</a:t>
            </a:r>
            <a:r>
              <a:rPr lang="en-US" dirty="0" smtClean="0"/>
              <a:t> a avec </a:t>
            </a:r>
            <a:r>
              <a:rPr lang="en-US" dirty="0" err="1" smtClean="0"/>
              <a:t>elle</a:t>
            </a:r>
            <a:r>
              <a:rPr lang="en-US" dirty="0" smtClean="0"/>
              <a:t>, </a:t>
            </a:r>
          </a:p>
          <a:p>
            <a:pPr>
              <a:defRPr/>
            </a:pPr>
            <a:r>
              <a:rPr lang="en-US" dirty="0" err="1" smtClean="0"/>
              <a:t>données</a:t>
            </a:r>
            <a:r>
              <a:rPr lang="en-US" dirty="0" smtClean="0"/>
              <a:t> qui </a:t>
            </a:r>
            <a:r>
              <a:rPr lang="en-US" dirty="0" err="1" smtClean="0"/>
              <a:t>dépendent</a:t>
            </a:r>
            <a:r>
              <a:rPr lang="en-US" dirty="0" smtClean="0"/>
              <a:t> de la culture</a:t>
            </a:r>
          </a:p>
        </p:txBody>
      </p:sp>
      <p:sp>
        <p:nvSpPr>
          <p:cNvPr id="48131" name="Rectangle 3"/>
          <p:cNvSpPr>
            <a:spLocks/>
          </p:cNvSpPr>
          <p:nvPr/>
        </p:nvSpPr>
        <p:spPr bwMode="auto">
          <a:xfrm>
            <a:off x="352951" y="6393656"/>
            <a:ext cx="5383258" cy="27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300" dirty="0">
                <a:latin typeface="Calibri"/>
                <a:ea typeface="ＭＳ Ｐゴシック" charset="0"/>
                <a:cs typeface="Calibri"/>
                <a:sym typeface="Times" charset="0"/>
              </a:rPr>
              <a:t>Guide de </a:t>
            </a:r>
            <a:r>
              <a:rPr lang="en-US" sz="2300" dirty="0" smtClean="0">
                <a:latin typeface="Calibri"/>
                <a:ea typeface="ＭＳ Ｐゴシック" charset="0"/>
                <a:cs typeface="Calibri"/>
                <a:sym typeface="Times" charset="0"/>
              </a:rPr>
              <a:t>l</a:t>
            </a:r>
            <a:r>
              <a:rPr lang="fr-FR" sz="2300" dirty="0" smtClean="0">
                <a:latin typeface="Calibri"/>
                <a:ea typeface="ＭＳ Ｐゴシック" charset="0"/>
                <a:cs typeface="Calibri"/>
                <a:sym typeface="Times" charset="0"/>
              </a:rPr>
              <a:t>’</a:t>
            </a:r>
            <a:r>
              <a:rPr lang="en-US" altLang="ja-JP" sz="2300" dirty="0" err="1" smtClean="0">
                <a:latin typeface="Calibri"/>
                <a:cs typeface="Calibri"/>
                <a:sym typeface="Times" charset="0"/>
              </a:rPr>
              <a:t>entretien</a:t>
            </a:r>
            <a:r>
              <a:rPr lang="en-US" altLang="ja-JP" sz="2300" dirty="0" smtClean="0">
                <a:latin typeface="Calibri"/>
                <a:cs typeface="Calibri"/>
                <a:sym typeface="Times" charset="0"/>
              </a:rPr>
              <a:t> </a:t>
            </a:r>
            <a:r>
              <a:rPr lang="en-US" altLang="ja-JP" sz="2300" dirty="0" err="1">
                <a:latin typeface="Calibri"/>
                <a:cs typeface="Calibri"/>
                <a:sym typeface="Times" charset="0"/>
              </a:rPr>
              <a:t>psychiatrique</a:t>
            </a:r>
            <a:r>
              <a:rPr lang="en-US" altLang="ja-JP" sz="2300" dirty="0">
                <a:latin typeface="Calibri"/>
                <a:cs typeface="Calibri"/>
                <a:sym typeface="Times" charset="0"/>
              </a:rPr>
              <a:t>, </a:t>
            </a:r>
            <a:r>
              <a:rPr lang="en-US" altLang="ja-JP" sz="2300" dirty="0" smtClean="0">
                <a:latin typeface="Calibri"/>
                <a:cs typeface="Calibri"/>
                <a:sym typeface="Times" charset="0"/>
              </a:rPr>
              <a:t>Shea, 2005</a:t>
            </a:r>
            <a:endParaRPr lang="en-US" sz="2300" dirty="0">
              <a:latin typeface="Calibri"/>
              <a:cs typeface="Calibri"/>
              <a:sym typeface="Times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902149"/>
            <a:ext cx="3045023" cy="304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5"/>
          <p:cNvSpPr>
            <a:spLocks/>
          </p:cNvSpPr>
          <p:nvPr/>
        </p:nvSpPr>
        <p:spPr bwMode="auto">
          <a:xfrm>
            <a:off x="4774035" y="2973586"/>
            <a:ext cx="4134445" cy="16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Rapport confrontation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Rapport </a:t>
            </a:r>
            <a:r>
              <a:rPr lang="en-US" sz="25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collaboratif</a:t>
            </a:r>
            <a:endParaRPr lang="en-US" sz="2500" dirty="0">
              <a:solidFill>
                <a:srgbClr val="000000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  <p:pic>
        <p:nvPicPr>
          <p:cNvPr id="48134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209" y="4896818"/>
            <a:ext cx="1822772" cy="182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7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xfrm>
            <a:off x="732235" y="44648"/>
            <a:ext cx="7679531" cy="1714500"/>
          </a:xfrm>
        </p:spPr>
        <p:txBody>
          <a:bodyPr/>
          <a:lstStyle/>
          <a:p>
            <a:pPr marL="286856">
              <a:defRPr/>
            </a:pPr>
            <a:r>
              <a:rPr lang="en-US" smtClean="0"/>
              <a:t>Alliance thérapeutique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276945" y="1357313"/>
            <a:ext cx="6581180" cy="2223492"/>
          </a:xfrm>
        </p:spPr>
        <p:txBody>
          <a:bodyPr/>
          <a:lstStyle/>
          <a:p>
            <a:pPr>
              <a:defRPr/>
            </a:pPr>
            <a:r>
              <a:rPr lang="en-US" sz="1900" dirty="0"/>
              <a:t>Relation </a:t>
            </a:r>
            <a:r>
              <a:rPr lang="en-US" sz="1900" dirty="0" err="1"/>
              <a:t>thérapeutique</a:t>
            </a:r>
            <a:r>
              <a:rPr lang="en-US" sz="1900" dirty="0"/>
              <a:t> </a:t>
            </a:r>
            <a:r>
              <a:rPr lang="en-US" sz="1900" dirty="0" err="1"/>
              <a:t>agréable</a:t>
            </a:r>
            <a:r>
              <a:rPr lang="en-US" sz="1900" dirty="0"/>
              <a:t>, </a:t>
            </a:r>
            <a:r>
              <a:rPr lang="en-US" sz="1900" dirty="0" err="1"/>
              <a:t>conviviale</a:t>
            </a:r>
            <a:r>
              <a:rPr lang="en-US" sz="1900" dirty="0"/>
              <a:t>, collaborative entre </a:t>
            </a:r>
            <a:r>
              <a:rPr lang="en-US" sz="1900" dirty="0" err="1"/>
              <a:t>deux</a:t>
            </a:r>
            <a:r>
              <a:rPr lang="en-US" sz="1900" dirty="0"/>
              <a:t> </a:t>
            </a:r>
            <a:r>
              <a:rPr lang="en-US" sz="1900" dirty="0" err="1"/>
              <a:t>personnes</a:t>
            </a:r>
            <a:endParaRPr lang="en-US" sz="1900" dirty="0"/>
          </a:p>
          <a:p>
            <a:pPr marL="673277" lvl="1" indent="-342900">
              <a:defRPr/>
            </a:pPr>
            <a:r>
              <a:rPr lang="en-US" sz="1900" dirty="0"/>
              <a:t>TLR : temps de </a:t>
            </a:r>
            <a:r>
              <a:rPr lang="en-US" sz="1900" dirty="0" err="1"/>
              <a:t>latence</a:t>
            </a:r>
            <a:r>
              <a:rPr lang="en-US" sz="1900" dirty="0"/>
              <a:t> de </a:t>
            </a:r>
            <a:r>
              <a:rPr lang="en-US" sz="1900" dirty="0" err="1"/>
              <a:t>réponse</a:t>
            </a:r>
            <a:r>
              <a:rPr lang="en-US" sz="1900" dirty="0"/>
              <a:t> bas</a:t>
            </a:r>
          </a:p>
          <a:p>
            <a:pPr marL="673277" lvl="1" indent="-342900">
              <a:defRPr/>
            </a:pPr>
            <a:r>
              <a:rPr lang="en-US" sz="1900" dirty="0"/>
              <a:t>DDE : </a:t>
            </a:r>
            <a:r>
              <a:rPr lang="en-US" sz="1900" dirty="0" err="1"/>
              <a:t>durée</a:t>
            </a:r>
            <a:r>
              <a:rPr lang="en-US" sz="1900" dirty="0"/>
              <a:t> de </a:t>
            </a:r>
            <a:r>
              <a:rPr lang="en-US" sz="1900" dirty="0" err="1" smtClean="0"/>
              <a:t>lénoncé</a:t>
            </a:r>
            <a:r>
              <a:rPr lang="en-US" sz="1900" dirty="0" smtClean="0"/>
              <a:t> </a:t>
            </a:r>
            <a:r>
              <a:rPr lang="en-US" sz="1900" dirty="0"/>
              <a:t>longue</a:t>
            </a:r>
          </a:p>
        </p:txBody>
      </p:sp>
      <p:sp>
        <p:nvSpPr>
          <p:cNvPr id="44035" name="Rectangle 3"/>
          <p:cNvSpPr>
            <a:spLocks/>
          </p:cNvSpPr>
          <p:nvPr/>
        </p:nvSpPr>
        <p:spPr bwMode="auto">
          <a:xfrm>
            <a:off x="279053" y="3076608"/>
            <a:ext cx="4893469" cy="243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51829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Composantes</a:t>
            </a:r>
            <a:r>
              <a:rPr lang="en-US" sz="19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:</a:t>
            </a: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Empathie</a:t>
            </a:r>
            <a:endParaRPr lang="en-US" sz="1900" dirty="0">
              <a:solidFill>
                <a:srgbClr val="000000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Chaleureux</a:t>
            </a:r>
            <a:r>
              <a:rPr lang="en-US" sz="19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</a:p>
        </p:txBody>
      </p:sp>
      <p:sp>
        <p:nvSpPr>
          <p:cNvPr id="44036" name="Rectangle 4"/>
          <p:cNvSpPr>
            <a:spLocks/>
          </p:cNvSpPr>
          <p:nvPr/>
        </p:nvSpPr>
        <p:spPr bwMode="auto">
          <a:xfrm>
            <a:off x="4813102" y="3822238"/>
            <a:ext cx="3911203" cy="2446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51829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Authenticité</a:t>
            </a:r>
            <a:endParaRPr lang="en-US" sz="1900" dirty="0">
              <a:solidFill>
                <a:srgbClr val="000000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655428" lvl="1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ne pas </a:t>
            </a:r>
            <a:r>
              <a:rPr lang="en-US" sz="19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hésiter</a:t>
            </a:r>
            <a:r>
              <a:rPr lang="en-US" sz="19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à</a:t>
            </a:r>
            <a:r>
              <a:rPr lang="en-US" sz="1900" dirty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méta-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communiquer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: “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si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j’ai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bien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compris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”, “je ne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suis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pas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sûr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d’avoir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bien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compris</a:t>
            </a:r>
            <a:r>
              <a:rPr lang="en-US" sz="1900" dirty="0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”,</a:t>
            </a:r>
            <a:endParaRPr lang="en-US" sz="1900" dirty="0">
              <a:solidFill>
                <a:srgbClr val="000000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351829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1900" dirty="0" err="1" smtClean="0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Professionnel</a:t>
            </a:r>
            <a:endParaRPr lang="en-US" sz="1900" dirty="0">
              <a:solidFill>
                <a:srgbClr val="000000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13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828">
            <a:off x="2590491" y="441119"/>
            <a:ext cx="4305416" cy="668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Entretien motivationnel</a:t>
            </a:r>
          </a:p>
        </p:txBody>
      </p:sp>
    </p:spTree>
    <p:extLst>
      <p:ext uri="{BB962C8B-B14F-4D97-AF65-F5344CB8AC3E}">
        <p14:creationId xmlns:p14="http://schemas.microsoft.com/office/powerpoint/2010/main" val="324490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86856">
              <a:defRPr/>
            </a:pPr>
            <a:r>
              <a:rPr lang="en-US" smtClean="0"/>
              <a:t>Motivation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idx="1"/>
          </p:nvPr>
        </p:nvSpPr>
        <p:spPr>
          <a:xfrm>
            <a:off x="383977" y="1526977"/>
            <a:ext cx="8545711" cy="4848820"/>
          </a:xfrm>
        </p:spPr>
        <p:txBody>
          <a:bodyPr/>
          <a:lstStyle/>
          <a:p>
            <a:pPr>
              <a:defRPr/>
            </a:pPr>
            <a:r>
              <a:rPr lang="en-US" sz="2200" b="1" dirty="0" err="1"/>
              <a:t>Intrinsèque</a:t>
            </a:r>
            <a:r>
              <a:rPr lang="en-US" sz="2200" b="1" dirty="0"/>
              <a:t> / </a:t>
            </a:r>
            <a:r>
              <a:rPr lang="en-US" sz="2200" b="1" dirty="0" err="1"/>
              <a:t>Autonome</a:t>
            </a:r>
            <a:endParaRPr lang="en-US" sz="2200" dirty="0"/>
          </a:p>
          <a:p>
            <a:pPr marL="673277" lvl="1" indent="-342900">
              <a:defRPr/>
            </a:pPr>
            <a:r>
              <a:rPr lang="en-US" sz="2200" dirty="0" err="1"/>
              <a:t>Actes</a:t>
            </a:r>
            <a:r>
              <a:rPr lang="en-US" sz="2200" dirty="0"/>
              <a:t> </a:t>
            </a:r>
            <a:r>
              <a:rPr lang="en-US" sz="2200" dirty="0" err="1"/>
              <a:t>réalisés</a:t>
            </a:r>
            <a:r>
              <a:rPr lang="en-US" sz="2200" dirty="0"/>
              <a:t> car </a:t>
            </a:r>
            <a:r>
              <a:rPr lang="en-US" sz="2200" dirty="0" err="1" smtClean="0"/>
              <a:t>j’y</a:t>
            </a:r>
            <a:r>
              <a:rPr lang="en-US" sz="2200" dirty="0" smtClean="0"/>
              <a:t> </a:t>
            </a:r>
            <a:r>
              <a:rPr lang="en-US" sz="2200" dirty="0" err="1"/>
              <a:t>prend</a:t>
            </a:r>
            <a:r>
              <a:rPr lang="en-US" sz="2200" dirty="0"/>
              <a:t> du </a:t>
            </a:r>
            <a:r>
              <a:rPr lang="en-US" sz="2200" dirty="0" err="1"/>
              <a:t>plaisir</a:t>
            </a:r>
            <a:r>
              <a:rPr lang="en-US" sz="2200" dirty="0"/>
              <a:t>, </a:t>
            </a:r>
            <a:r>
              <a:rPr lang="en-US" sz="2200" dirty="0" err="1"/>
              <a:t>ils</a:t>
            </a:r>
            <a:r>
              <a:rPr lang="en-US" sz="2200" dirty="0"/>
              <a:t> </a:t>
            </a:r>
            <a:r>
              <a:rPr lang="en-US" sz="2200" dirty="0" err="1"/>
              <a:t>respectent</a:t>
            </a:r>
            <a:r>
              <a:rPr lang="en-US" sz="2200" dirty="0"/>
              <a:t> </a:t>
            </a:r>
            <a:r>
              <a:rPr lang="en-US" sz="2200" dirty="0" err="1"/>
              <a:t>mes</a:t>
            </a:r>
            <a:r>
              <a:rPr lang="en-US" sz="2200" dirty="0"/>
              <a:t> </a:t>
            </a:r>
            <a:r>
              <a:rPr lang="en-US" sz="2200" dirty="0" err="1"/>
              <a:t>valeurs</a:t>
            </a:r>
            <a:r>
              <a:rPr lang="en-US" sz="2200" dirty="0"/>
              <a:t>, </a:t>
            </a:r>
            <a:r>
              <a:rPr lang="en-US" sz="2200" dirty="0" err="1"/>
              <a:t>ce</a:t>
            </a:r>
            <a:r>
              <a:rPr lang="en-US" sz="2200" dirty="0"/>
              <a:t> </a:t>
            </a:r>
            <a:r>
              <a:rPr lang="en-US" sz="2200" dirty="0" err="1"/>
              <a:t>que</a:t>
            </a:r>
            <a:r>
              <a:rPr lang="en-US" sz="2200" dirty="0"/>
              <a:t> je </a:t>
            </a:r>
            <a:r>
              <a:rPr lang="en-US" sz="2200" dirty="0" err="1"/>
              <a:t>suis</a:t>
            </a:r>
            <a:r>
              <a:rPr lang="en-US" sz="2200" dirty="0"/>
              <a:t>. </a:t>
            </a:r>
          </a:p>
          <a:p>
            <a:pPr marL="673277" lvl="1" indent="-342900">
              <a:defRPr/>
            </a:pPr>
            <a:r>
              <a:rPr lang="en-US" sz="2200" dirty="0"/>
              <a:t>Forte </a:t>
            </a:r>
            <a:r>
              <a:rPr lang="en-US" sz="2200" dirty="0" err="1"/>
              <a:t>capacité</a:t>
            </a:r>
            <a:r>
              <a:rPr lang="en-US" sz="2200" dirty="0"/>
              <a:t> </a:t>
            </a:r>
            <a:r>
              <a:rPr lang="en-US" sz="2200" dirty="0" smtClean="0"/>
              <a:t>d</a:t>
            </a:r>
            <a:r>
              <a:rPr lang="fr-FR" sz="2200" dirty="0" smtClean="0">
                <a:latin typeface="Arial"/>
              </a:rPr>
              <a:t>’</a:t>
            </a:r>
            <a:r>
              <a:rPr lang="en-US" sz="2200" dirty="0" smtClean="0"/>
              <a:t>engagement</a:t>
            </a:r>
            <a:r>
              <a:rPr lang="en-US" sz="2200" dirty="0"/>
              <a:t>, </a:t>
            </a:r>
            <a:r>
              <a:rPr lang="en-US" sz="2200" dirty="0" err="1"/>
              <a:t>comportement</a:t>
            </a:r>
            <a:r>
              <a:rPr lang="en-US" sz="2200" dirty="0"/>
              <a:t> </a:t>
            </a:r>
            <a:r>
              <a:rPr lang="en-US" sz="2200" dirty="0" err="1"/>
              <a:t>persiste</a:t>
            </a:r>
            <a:r>
              <a:rPr lang="en-US" sz="2200" dirty="0"/>
              <a:t> sans surveillance </a:t>
            </a:r>
            <a:r>
              <a:rPr lang="en-US" sz="2200" dirty="0" err="1"/>
              <a:t>ni</a:t>
            </a:r>
            <a:r>
              <a:rPr lang="en-US" sz="2200" dirty="0"/>
              <a:t> </a:t>
            </a:r>
            <a:r>
              <a:rPr lang="en-US" sz="2200" dirty="0" err="1"/>
              <a:t>contrainte</a:t>
            </a:r>
            <a:endParaRPr lang="en-US" sz="2200" dirty="0"/>
          </a:p>
          <a:p>
            <a:pPr>
              <a:defRPr/>
            </a:pPr>
            <a:r>
              <a:rPr lang="en-US" sz="2200" b="1" dirty="0" err="1"/>
              <a:t>Extrinsèque</a:t>
            </a:r>
            <a:r>
              <a:rPr lang="en-US" sz="2200" b="1" dirty="0"/>
              <a:t> / </a:t>
            </a:r>
            <a:r>
              <a:rPr lang="en-US" sz="2200" b="1" dirty="0" err="1"/>
              <a:t>Régulée</a:t>
            </a:r>
            <a:endParaRPr lang="en-US" sz="2200" dirty="0"/>
          </a:p>
          <a:p>
            <a:pPr marL="673277" lvl="1" indent="-342900">
              <a:defRPr/>
            </a:pPr>
            <a:r>
              <a:rPr lang="en-US" sz="2200" dirty="0" err="1"/>
              <a:t>Actes</a:t>
            </a:r>
            <a:r>
              <a:rPr lang="en-US" sz="2200" dirty="0"/>
              <a:t> </a:t>
            </a:r>
            <a:r>
              <a:rPr lang="en-US" sz="2200" dirty="0" err="1"/>
              <a:t>réalisés</a:t>
            </a:r>
            <a:r>
              <a:rPr lang="en-US" sz="2200" dirty="0"/>
              <a:t> par la </a:t>
            </a:r>
            <a:r>
              <a:rPr lang="en-US" sz="2200" dirty="0" err="1"/>
              <a:t>contrainte</a:t>
            </a:r>
            <a:r>
              <a:rPr lang="en-US" sz="2200" dirty="0"/>
              <a:t> physique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psychique</a:t>
            </a:r>
            <a:r>
              <a:rPr lang="en-US" sz="2200" dirty="0"/>
              <a:t>, </a:t>
            </a:r>
            <a:r>
              <a:rPr lang="en-US" sz="2200" dirty="0" err="1"/>
              <a:t>chantage</a:t>
            </a:r>
            <a:r>
              <a:rPr lang="en-US" sz="2200" dirty="0"/>
              <a:t>, </a:t>
            </a:r>
            <a:r>
              <a:rPr lang="en-US" sz="2200" dirty="0" err="1"/>
              <a:t>marchandage</a:t>
            </a:r>
            <a:r>
              <a:rPr lang="en-US" sz="2200" dirty="0"/>
              <a:t> (</a:t>
            </a:r>
            <a:r>
              <a:rPr lang="en-US" sz="2200" dirty="0" err="1"/>
              <a:t>carotte</a:t>
            </a:r>
            <a:r>
              <a:rPr lang="en-US" sz="2200" dirty="0"/>
              <a:t> et </a:t>
            </a:r>
            <a:r>
              <a:rPr lang="en-US" sz="2200" dirty="0" err="1"/>
              <a:t>bâton</a:t>
            </a:r>
            <a:r>
              <a:rPr lang="en-US" sz="2200" dirty="0"/>
              <a:t>). </a:t>
            </a:r>
          </a:p>
          <a:p>
            <a:pPr marL="673277" lvl="1" indent="-342900">
              <a:defRPr/>
            </a:pPr>
            <a:r>
              <a:rPr lang="en-US" sz="2200" dirty="0" err="1"/>
              <a:t>Faible</a:t>
            </a:r>
            <a:r>
              <a:rPr lang="en-US" sz="2200" dirty="0"/>
              <a:t> </a:t>
            </a:r>
            <a:r>
              <a:rPr lang="en-US" sz="2200" dirty="0" err="1"/>
              <a:t>capacité</a:t>
            </a:r>
            <a:r>
              <a:rPr lang="en-US" sz="2200" dirty="0"/>
              <a:t> </a:t>
            </a:r>
            <a:r>
              <a:rPr lang="en-US" sz="2200" dirty="0" smtClean="0"/>
              <a:t>d</a:t>
            </a:r>
            <a:r>
              <a:rPr lang="fr-FR" sz="2200" dirty="0" smtClean="0">
                <a:latin typeface="Arial"/>
              </a:rPr>
              <a:t>’</a:t>
            </a:r>
            <a:r>
              <a:rPr lang="en-US" sz="2200" dirty="0" smtClean="0"/>
              <a:t>engagement</a:t>
            </a:r>
            <a:r>
              <a:rPr lang="en-US" sz="2200" dirty="0"/>
              <a:t>, </a:t>
            </a:r>
            <a:r>
              <a:rPr lang="en-US" sz="2200" dirty="0" err="1"/>
              <a:t>comportement</a:t>
            </a:r>
            <a:r>
              <a:rPr lang="en-US" sz="2200" dirty="0"/>
              <a:t> </a:t>
            </a:r>
            <a:r>
              <a:rPr lang="en-US" sz="2200" dirty="0" err="1"/>
              <a:t>disparaît</a:t>
            </a:r>
            <a:r>
              <a:rPr lang="en-US" sz="2200" dirty="0"/>
              <a:t> en </a:t>
            </a:r>
            <a:r>
              <a:rPr lang="en-US" sz="2200" dirty="0" err="1"/>
              <a:t>levant</a:t>
            </a:r>
            <a:r>
              <a:rPr lang="en-US" sz="2200" dirty="0"/>
              <a:t> la surveillance et la </a:t>
            </a:r>
            <a:r>
              <a:rPr lang="en-US" sz="2200" dirty="0" err="1"/>
              <a:t>contrainte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570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732235" y="446484"/>
            <a:ext cx="7679531" cy="1178719"/>
          </a:xfrm>
        </p:spPr>
        <p:txBody>
          <a:bodyPr>
            <a:normAutofit fontScale="90000"/>
          </a:bodyPr>
          <a:lstStyle/>
          <a:p>
            <a:pPr marL="286856">
              <a:defRPr/>
            </a:pPr>
            <a:r>
              <a:rPr lang="en-US" dirty="0" err="1" smtClean="0"/>
              <a:t>Valeurs</a:t>
            </a:r>
            <a:r>
              <a:rPr lang="en-US" dirty="0" smtClean="0"/>
              <a:t> de l</a:t>
            </a:r>
            <a:r>
              <a:rPr lang="fr-FR" dirty="0" smtClean="0">
                <a:latin typeface="Arial"/>
              </a:rPr>
              <a:t>’entretien motivationnel</a:t>
            </a:r>
            <a:endParaRPr lang="en-US" dirty="0" smtClean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idx="1"/>
          </p:nvPr>
        </p:nvSpPr>
        <p:spPr>
          <a:xfrm>
            <a:off x="732235" y="1866305"/>
            <a:ext cx="7679531" cy="447377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b="1" dirty="0" err="1" smtClean="0"/>
              <a:t>Partenariat</a:t>
            </a:r>
            <a:r>
              <a:rPr lang="en-US" b="1" dirty="0" smtClean="0"/>
              <a:t> </a:t>
            </a:r>
            <a:r>
              <a:rPr lang="en-US" dirty="0" smtClean="0"/>
              <a:t>(rapport </a:t>
            </a:r>
            <a:r>
              <a:rPr lang="en-US" dirty="0" err="1" smtClean="0"/>
              <a:t>collaboratif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b="1" dirty="0" smtClean="0"/>
              <a:t>Non-</a:t>
            </a:r>
            <a:r>
              <a:rPr lang="en-US" b="1" dirty="0" err="1" smtClean="0"/>
              <a:t>Jugement</a:t>
            </a:r>
            <a:r>
              <a:rPr lang="en-US" b="1" dirty="0" smtClean="0"/>
              <a:t> </a:t>
            </a:r>
            <a:r>
              <a:rPr lang="en-US" dirty="0" smtClean="0"/>
              <a:t>(regard </a:t>
            </a:r>
            <a:r>
              <a:rPr lang="en-US" dirty="0" err="1" smtClean="0"/>
              <a:t>positif</a:t>
            </a:r>
            <a:r>
              <a:rPr lang="en-US" dirty="0" smtClean="0"/>
              <a:t> </a:t>
            </a:r>
            <a:r>
              <a:rPr lang="en-US" dirty="0" err="1" smtClean="0"/>
              <a:t>inconditionnel</a:t>
            </a:r>
            <a:r>
              <a:rPr lang="en-US" dirty="0" smtClean="0"/>
              <a:t>, </a:t>
            </a:r>
            <a:r>
              <a:rPr lang="en-US" dirty="0" err="1" smtClean="0"/>
              <a:t>valorisation</a:t>
            </a:r>
            <a:r>
              <a:rPr lang="en-US" dirty="0" smtClean="0"/>
              <a:t>, </a:t>
            </a:r>
            <a:r>
              <a:rPr lang="en-US" dirty="0" err="1" smtClean="0"/>
              <a:t>soutien</a:t>
            </a:r>
            <a:r>
              <a:rPr lang="en-US" dirty="0" smtClean="0"/>
              <a:t> de </a:t>
            </a:r>
            <a:r>
              <a:rPr lang="en-US" dirty="0" err="1" smtClean="0"/>
              <a:t>l’autonomie</a:t>
            </a:r>
            <a:r>
              <a:rPr lang="en-US" dirty="0" smtClean="0"/>
              <a:t>, </a:t>
            </a:r>
            <a:r>
              <a:rPr lang="en-US" dirty="0" err="1" smtClean="0"/>
              <a:t>empathie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b="1" dirty="0" err="1" smtClean="0"/>
              <a:t>Altruisme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donner</a:t>
            </a:r>
            <a:r>
              <a:rPr lang="en-US" dirty="0" smtClean="0"/>
              <a:t> </a:t>
            </a:r>
            <a:r>
              <a:rPr lang="en-US" dirty="0" err="1" smtClean="0"/>
              <a:t>priorité</a:t>
            </a:r>
            <a:r>
              <a:rPr lang="en-US" dirty="0" smtClean="0"/>
              <a:t> aux </a:t>
            </a:r>
            <a:r>
              <a:rPr lang="en-US" dirty="0" err="1" smtClean="0"/>
              <a:t>besoins</a:t>
            </a:r>
            <a:r>
              <a:rPr lang="en-US" dirty="0" smtClean="0"/>
              <a:t> de l</a:t>
            </a:r>
            <a:r>
              <a:rPr lang="fr-FR" dirty="0" smtClean="0">
                <a:latin typeface="Arial"/>
              </a:rPr>
              <a:t>’</a:t>
            </a:r>
            <a:r>
              <a:rPr lang="en-US" dirty="0" err="1" smtClean="0"/>
              <a:t>autre</a:t>
            </a:r>
            <a:r>
              <a:rPr lang="en-US" dirty="0" smtClean="0"/>
              <a:t>,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ses</a:t>
            </a:r>
            <a:r>
              <a:rPr lang="en-US" dirty="0" smtClean="0"/>
              <a:t> </a:t>
            </a:r>
            <a:r>
              <a:rPr lang="en-US" dirty="0" err="1" smtClean="0"/>
              <a:t>valeurs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b="1" dirty="0" smtClean="0"/>
              <a:t>Evocation</a:t>
            </a:r>
            <a:r>
              <a:rPr lang="en-US" dirty="0" smtClean="0"/>
              <a:t> (</a:t>
            </a:r>
            <a:r>
              <a:rPr lang="en-US" dirty="0" err="1" smtClean="0"/>
              <a:t>vous</a:t>
            </a:r>
            <a:r>
              <a:rPr lang="en-US" dirty="0" smtClean="0"/>
              <a:t> </a:t>
            </a:r>
            <a:r>
              <a:rPr lang="en-US" dirty="0" err="1" smtClean="0"/>
              <a:t>savez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</a:t>
            </a:r>
            <a:r>
              <a:rPr lang="en-US" dirty="0" err="1" smtClean="0"/>
              <a:t>vous</a:t>
            </a:r>
            <a:r>
              <a:rPr lang="en-US" dirty="0" smtClean="0"/>
              <a:t> </a:t>
            </a:r>
            <a:r>
              <a:rPr lang="en-US" dirty="0" err="1" smtClean="0"/>
              <a:t>avez</a:t>
            </a:r>
            <a:r>
              <a:rPr lang="en-US" dirty="0" smtClean="0"/>
              <a:t> </a:t>
            </a:r>
            <a:r>
              <a:rPr lang="en-US" dirty="0" err="1" smtClean="0"/>
              <a:t>besoin</a:t>
            </a:r>
            <a:r>
              <a:rPr lang="en-US" dirty="0" smtClean="0"/>
              <a:t> et nous </a:t>
            </a:r>
            <a:r>
              <a:rPr lang="en-US" dirty="0" err="1" smtClean="0"/>
              <a:t>allons</a:t>
            </a:r>
            <a:r>
              <a:rPr lang="en-US" dirty="0" smtClean="0"/>
              <a:t> le </a:t>
            </a:r>
            <a:r>
              <a:rPr lang="en-US" dirty="0" err="1" smtClean="0"/>
              <a:t>découvrir</a:t>
            </a:r>
            <a:r>
              <a:rPr lang="en-US" dirty="0" smtClean="0"/>
              <a:t> ensemble)</a:t>
            </a:r>
          </a:p>
        </p:txBody>
      </p:sp>
    </p:spTree>
    <p:extLst>
      <p:ext uri="{BB962C8B-B14F-4D97-AF65-F5344CB8AC3E}">
        <p14:creationId xmlns:p14="http://schemas.microsoft.com/office/powerpoint/2010/main" val="149244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86856">
              <a:defRPr/>
            </a:pPr>
            <a:r>
              <a:rPr lang="en-US" dirty="0" err="1" smtClean="0"/>
              <a:t>Processus</a:t>
            </a:r>
            <a:r>
              <a:rPr lang="en-US" dirty="0" smtClean="0"/>
              <a:t> de l</a:t>
            </a:r>
            <a:r>
              <a:rPr lang="fr-FR" dirty="0" smtClean="0">
                <a:latin typeface="Arial"/>
              </a:rPr>
              <a:t>’</a:t>
            </a:r>
            <a:r>
              <a:rPr lang="en-US" dirty="0" smtClean="0"/>
              <a:t>EM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" y="2518172"/>
            <a:ext cx="7206258" cy="303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61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>
          <a:xfrm>
            <a:off x="26789" y="178594"/>
            <a:ext cx="8974336" cy="1714500"/>
          </a:xfrm>
        </p:spPr>
        <p:txBody>
          <a:bodyPr/>
          <a:lstStyle/>
          <a:p>
            <a:pPr marL="286856">
              <a:defRPr/>
            </a:pPr>
            <a:r>
              <a:rPr lang="en-US" sz="5300"/>
              <a:t>Approche médicale classique</a:t>
            </a:r>
          </a:p>
        </p:txBody>
      </p:sp>
      <p:sp>
        <p:nvSpPr>
          <p:cNvPr id="65538" name="Rectangle 2"/>
          <p:cNvSpPr>
            <a:spLocks noGrp="1" noChangeArrowheads="1"/>
          </p:cNvSpPr>
          <p:nvPr>
            <p:ph idx="1"/>
          </p:nvPr>
        </p:nvSpPr>
        <p:spPr>
          <a:xfrm>
            <a:off x="294680" y="1651992"/>
            <a:ext cx="4027289" cy="401835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Rapport expert-patient </a:t>
            </a:r>
            <a:r>
              <a:rPr lang="en-US" dirty="0" err="1" smtClean="0"/>
              <a:t>paternaliste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Rapport </a:t>
            </a:r>
            <a:r>
              <a:rPr lang="en-US" dirty="0" err="1" smtClean="0"/>
              <a:t>asymétrique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Directive</a:t>
            </a:r>
          </a:p>
          <a:p>
            <a:pPr>
              <a:defRPr/>
            </a:pPr>
            <a:r>
              <a:rPr lang="en-US" dirty="0" err="1" smtClean="0"/>
              <a:t>Approche</a:t>
            </a:r>
            <a:r>
              <a:rPr lang="en-US" dirty="0" smtClean="0"/>
              <a:t> </a:t>
            </a:r>
            <a:r>
              <a:rPr lang="en-US" dirty="0" err="1" smtClean="0"/>
              <a:t>rationnelle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On </a:t>
            </a:r>
            <a:r>
              <a:rPr lang="en-US" dirty="0" err="1" smtClean="0"/>
              <a:t>essaye</a:t>
            </a:r>
            <a:r>
              <a:rPr lang="en-US" dirty="0" smtClean="0"/>
              <a:t> de </a:t>
            </a:r>
            <a:r>
              <a:rPr lang="en-US" dirty="0" err="1" smtClean="0"/>
              <a:t>convaincre</a:t>
            </a:r>
            <a:endParaRPr lang="en-US" dirty="0" smtClean="0"/>
          </a:p>
        </p:txBody>
      </p:sp>
      <p:sp>
        <p:nvSpPr>
          <p:cNvPr id="67587" name="Rectangle 3"/>
          <p:cNvSpPr>
            <a:spLocks/>
          </p:cNvSpPr>
          <p:nvPr/>
        </p:nvSpPr>
        <p:spPr bwMode="auto">
          <a:xfrm>
            <a:off x="4714875" y="1544836"/>
            <a:ext cx="3946922" cy="5161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Risque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500" dirty="0" smtClean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d</a:t>
            </a:r>
            <a:r>
              <a:rPr lang="fr-FR" sz="2500" dirty="0" smtClean="0">
                <a:solidFill>
                  <a:srgbClr val="646461"/>
                </a:solidFill>
                <a:latin typeface="Arial" charset="0"/>
                <a:ea typeface="ＭＳ Ｐゴシック" charset="0"/>
                <a:cs typeface="ＭＳ Ｐゴシック" charset="0"/>
                <a:sym typeface="Helvetica Neue" charset="0"/>
              </a:rPr>
              <a:t>’</a:t>
            </a:r>
            <a:r>
              <a:rPr lang="en-US" altLang="ja-JP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impression 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de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jugement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et diminution sentiment de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liberté</a:t>
            </a:r>
            <a:endParaRPr lang="en-US" altLang="ja-JP" sz="2500" dirty="0">
              <a:solidFill>
                <a:srgbClr val="646461"/>
              </a:solidFill>
              <a:latin typeface="Helvetica Neue" charset="0"/>
              <a:cs typeface="Helvetica Neue" charset="0"/>
              <a:sym typeface="Helvetica Neue" charset="0"/>
            </a:endParaRP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Risque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d</a:t>
            </a:r>
            <a:r>
              <a:rPr lang="fr-FR" sz="2500" dirty="0" smtClean="0">
                <a:solidFill>
                  <a:srgbClr val="646461"/>
                </a:solidFill>
                <a:latin typeface="Arial" charset="0"/>
                <a:ea typeface="ＭＳ Ｐゴシック" charset="0"/>
                <a:cs typeface="ＭＳ Ｐゴシック" charset="0"/>
                <a:sym typeface="Helvetica Neue" charset="0"/>
              </a:rPr>
              <a:t>’</a:t>
            </a:r>
            <a:r>
              <a:rPr lang="en-US" altLang="ja-JP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entendre 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des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contre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-arguments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Risque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 diminution alliance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thérapeutique</a:t>
            </a:r>
            <a:endParaRPr lang="en-US" sz="2500" dirty="0">
              <a:solidFill>
                <a:srgbClr val="646461"/>
              </a:solidFill>
              <a:latin typeface="Helvetica Neue" charset="0"/>
              <a:cs typeface="Helvetica Neue" charset="0"/>
              <a:sym typeface="Helvetica Neue" charset="0"/>
            </a:endParaRP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Information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mais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pas de modification de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comportement</a:t>
            </a:r>
            <a:endParaRPr lang="en-US" sz="2500" dirty="0">
              <a:solidFill>
                <a:srgbClr val="646461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7588" name="Line 4"/>
          <p:cNvSpPr>
            <a:spLocks noChangeShapeType="1"/>
          </p:cNvSpPr>
          <p:nvPr/>
        </p:nvSpPr>
        <p:spPr bwMode="auto">
          <a:xfrm rot="10800000">
            <a:off x="4426893" y="1731244"/>
            <a:ext cx="0" cy="4845471"/>
          </a:xfrm>
          <a:prstGeom prst="line">
            <a:avLst/>
          </a:prstGeom>
          <a:noFill/>
          <a:ln w="25400">
            <a:solidFill>
              <a:srgbClr val="908F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29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>
          <a:xfrm>
            <a:off x="732235" y="294680"/>
            <a:ext cx="7679531" cy="875109"/>
          </a:xfrm>
        </p:spPr>
        <p:txBody>
          <a:bodyPr/>
          <a:lstStyle/>
          <a:p>
            <a:pPr marL="286856">
              <a:defRPr/>
            </a:pPr>
            <a:r>
              <a:rPr lang="en-US" smtClean="0"/>
              <a:t>Entretien motivationnel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idx="1"/>
          </p:nvPr>
        </p:nvSpPr>
        <p:spPr>
          <a:xfrm>
            <a:off x="276820" y="1276945"/>
            <a:ext cx="4036219" cy="5500688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On pose des questions </a:t>
            </a:r>
            <a:r>
              <a:rPr lang="en-US" dirty="0" err="1" smtClean="0"/>
              <a:t>ouvertes</a:t>
            </a:r>
            <a:r>
              <a:rPr lang="en-US" dirty="0" smtClean="0"/>
              <a:t>, on guide et on </a:t>
            </a:r>
            <a:r>
              <a:rPr lang="en-US" dirty="0" err="1" smtClean="0"/>
              <a:t>renforce</a:t>
            </a:r>
            <a:r>
              <a:rPr lang="en-US" dirty="0" smtClean="0"/>
              <a:t> le </a:t>
            </a:r>
            <a:r>
              <a:rPr lang="en-US" dirty="0" err="1" smtClean="0"/>
              <a:t>discours</a:t>
            </a:r>
            <a:r>
              <a:rPr lang="en-US" dirty="0" smtClean="0"/>
              <a:t> </a:t>
            </a:r>
            <a:r>
              <a:rPr lang="en-US" dirty="0" err="1" smtClean="0"/>
              <a:t>changement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Rapport </a:t>
            </a:r>
            <a:r>
              <a:rPr lang="en-US" dirty="0" err="1" smtClean="0"/>
              <a:t>collaboratif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position </a:t>
            </a:r>
            <a:r>
              <a:rPr lang="en-US" dirty="0" err="1" smtClean="0"/>
              <a:t>basse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Semi-</a:t>
            </a:r>
            <a:r>
              <a:rPr lang="en-US" dirty="0" err="1" smtClean="0"/>
              <a:t>directif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On </a:t>
            </a:r>
            <a:r>
              <a:rPr lang="en-US" dirty="0" err="1" smtClean="0"/>
              <a:t>laisse</a:t>
            </a:r>
            <a:r>
              <a:rPr lang="en-US" dirty="0" smtClean="0"/>
              <a:t> </a:t>
            </a:r>
            <a:r>
              <a:rPr lang="en-US" dirty="0" err="1" smtClean="0"/>
              <a:t>responsabilité</a:t>
            </a:r>
            <a:r>
              <a:rPr lang="en-US" dirty="0" smtClean="0"/>
              <a:t> au patient</a:t>
            </a:r>
          </a:p>
          <a:p>
            <a:pPr>
              <a:defRPr/>
            </a:pPr>
            <a:r>
              <a:rPr lang="en-US" dirty="0" smtClean="0"/>
              <a:t>On </a:t>
            </a:r>
            <a:r>
              <a:rPr lang="en-US" dirty="0" err="1" smtClean="0"/>
              <a:t>évite</a:t>
            </a:r>
            <a:r>
              <a:rPr lang="en-US" dirty="0" smtClean="0"/>
              <a:t> le </a:t>
            </a:r>
            <a:r>
              <a:rPr lang="en-US" dirty="0" err="1" smtClean="0"/>
              <a:t>réflexe</a:t>
            </a:r>
            <a:r>
              <a:rPr lang="en-US" dirty="0" smtClean="0"/>
              <a:t> </a:t>
            </a:r>
            <a:r>
              <a:rPr lang="en-US" dirty="0" err="1" smtClean="0"/>
              <a:t>correcteur</a:t>
            </a:r>
            <a:endParaRPr lang="en-US" dirty="0" smtClean="0"/>
          </a:p>
        </p:txBody>
      </p:sp>
      <p:sp>
        <p:nvSpPr>
          <p:cNvPr id="69635" name="Line 3"/>
          <p:cNvSpPr>
            <a:spLocks noChangeShapeType="1"/>
          </p:cNvSpPr>
          <p:nvPr/>
        </p:nvSpPr>
        <p:spPr bwMode="auto">
          <a:xfrm rot="10800000">
            <a:off x="4426893" y="1731244"/>
            <a:ext cx="0" cy="4845471"/>
          </a:xfrm>
          <a:prstGeom prst="line">
            <a:avLst/>
          </a:prstGeom>
          <a:noFill/>
          <a:ln w="25400">
            <a:solidFill>
              <a:srgbClr val="908F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fr-FR"/>
          </a:p>
        </p:txBody>
      </p:sp>
      <p:sp>
        <p:nvSpPr>
          <p:cNvPr id="69636" name="Rectangle 4"/>
          <p:cNvSpPr>
            <a:spLocks/>
          </p:cNvSpPr>
          <p:nvPr/>
        </p:nvSpPr>
        <p:spPr bwMode="auto">
          <a:xfrm>
            <a:off x="4616648" y="1946672"/>
            <a:ext cx="4036219" cy="401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Sentiment de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liberté</a:t>
            </a:r>
            <a:endParaRPr lang="en-US" sz="2500" dirty="0">
              <a:solidFill>
                <a:srgbClr val="646461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Pas de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risque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de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contre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-arguments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Bonne alliance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thérapeutique</a:t>
            </a:r>
            <a:endParaRPr lang="en-US" sz="2500" dirty="0">
              <a:solidFill>
                <a:srgbClr val="646461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On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résume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le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discours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changement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et on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renforce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le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changement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575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Mercer</a:t>
            </a:r>
            <a:r>
              <a:rPr lang="fr-FR" dirty="0" smtClean="0"/>
              <a:t> </a:t>
            </a:r>
            <a:r>
              <a:rPr lang="fr-FR" dirty="0"/>
              <a:t>and Reynolds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45829" y="1668980"/>
            <a:ext cx="732080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lphaLcParenR"/>
            </a:pPr>
            <a:r>
              <a:rPr lang="fr-FR" sz="3200" dirty="0" smtClean="0"/>
              <a:t>Compréhension de la situation du patient, de sa perspective, de ses émotions et des signification associées</a:t>
            </a:r>
          </a:p>
          <a:p>
            <a:pPr marL="514350" indent="-514350">
              <a:buAutoNum type="alphaLcParenR"/>
            </a:pPr>
            <a:r>
              <a:rPr lang="fr-FR" sz="3200" dirty="0" smtClean="0"/>
              <a:t>Communication de cette compréhension avec précision</a:t>
            </a:r>
          </a:p>
          <a:p>
            <a:pPr marL="514350" indent="-514350">
              <a:buAutoNum type="alphaLcParenR"/>
            </a:pPr>
            <a:r>
              <a:rPr lang="fr-FR" sz="3200" dirty="0" smtClean="0"/>
              <a:t>Agir à partir de cette compréhension avec le patient de manière aidante (thérapeutique)</a:t>
            </a:r>
          </a:p>
        </p:txBody>
      </p:sp>
      <p:sp>
        <p:nvSpPr>
          <p:cNvPr id="7" name="Rectangle 6"/>
          <p:cNvSpPr/>
          <p:nvPr/>
        </p:nvSpPr>
        <p:spPr>
          <a:xfrm>
            <a:off x="6488639" y="6242194"/>
            <a:ext cx="2508216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aseline="30000" dirty="0" smtClean="0"/>
              <a:t>Neumann et al, 2011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07426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Exprimer de l’empathie</a:t>
            </a:r>
          </a:p>
          <a:p>
            <a:r>
              <a:rPr lang="fr-FR" dirty="0" smtClean="0"/>
              <a:t>Travailler sur l’ambivalence</a:t>
            </a:r>
          </a:p>
          <a:p>
            <a:r>
              <a:rPr lang="fr-FR" dirty="0" smtClean="0"/>
              <a:t>Accepter, rouler avec la résistance</a:t>
            </a:r>
          </a:p>
          <a:p>
            <a:r>
              <a:rPr lang="fr-FR" dirty="0" smtClean="0"/>
              <a:t>Encourager l’auto-efficacité (</a:t>
            </a:r>
            <a:r>
              <a:rPr lang="fr-FR" dirty="0"/>
              <a:t>Miller &amp; </a:t>
            </a:r>
            <a:r>
              <a:rPr lang="fr-FR" dirty="0" err="1"/>
              <a:t>Rollnick</a:t>
            </a:r>
            <a:r>
              <a:rPr lang="fr-FR" dirty="0"/>
              <a:t>, 2002). </a:t>
            </a:r>
          </a:p>
        </p:txBody>
      </p:sp>
    </p:spTree>
    <p:extLst>
      <p:ext uri="{BB962C8B-B14F-4D97-AF65-F5344CB8AC3E}">
        <p14:creationId xmlns:p14="http://schemas.microsoft.com/office/powerpoint/2010/main" val="65260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xfrm>
            <a:off x="151805" y="125015"/>
            <a:ext cx="7679531" cy="955477"/>
          </a:xfrm>
        </p:spPr>
        <p:txBody>
          <a:bodyPr/>
          <a:lstStyle/>
          <a:p>
            <a:pPr marL="286856">
              <a:defRPr/>
            </a:pPr>
            <a:r>
              <a:rPr lang="en-US" dirty="0" err="1" smtClean="0"/>
              <a:t>Outils</a:t>
            </a:r>
            <a:r>
              <a:rPr lang="en-US" dirty="0" smtClean="0"/>
              <a:t> de l</a:t>
            </a:r>
            <a:r>
              <a:rPr lang="fr-FR" dirty="0" smtClean="0">
                <a:latin typeface="Arial"/>
              </a:rPr>
              <a:t>’</a:t>
            </a:r>
            <a:r>
              <a:rPr lang="en-US" dirty="0" smtClean="0"/>
              <a:t>EM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>
          <a:xfrm>
            <a:off x="401836" y="1482328"/>
            <a:ext cx="4116586" cy="4893469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Poser des questions </a:t>
            </a:r>
            <a:r>
              <a:rPr lang="en-US" b="1" dirty="0" err="1" smtClean="0"/>
              <a:t>Ouvertes</a:t>
            </a:r>
            <a:r>
              <a:rPr lang="en-US" dirty="0" smtClean="0"/>
              <a:t> pour faire </a:t>
            </a:r>
            <a:r>
              <a:rPr lang="en-US" dirty="0" err="1" smtClean="0"/>
              <a:t>émerger</a:t>
            </a:r>
            <a:r>
              <a:rPr lang="en-US" dirty="0" smtClean="0"/>
              <a:t> le </a:t>
            </a:r>
            <a:r>
              <a:rPr lang="en-US" dirty="0" err="1" smtClean="0"/>
              <a:t>discours</a:t>
            </a:r>
            <a:r>
              <a:rPr lang="en-US" dirty="0" smtClean="0"/>
              <a:t> </a:t>
            </a:r>
            <a:r>
              <a:rPr lang="en-US" dirty="0" err="1" smtClean="0"/>
              <a:t>changement</a:t>
            </a:r>
            <a:endParaRPr lang="en-US" dirty="0" smtClean="0"/>
          </a:p>
          <a:p>
            <a:pPr>
              <a:defRPr/>
            </a:pPr>
            <a:r>
              <a:rPr lang="en-US" b="1" dirty="0" err="1" smtClean="0"/>
              <a:t>Valoriser</a:t>
            </a:r>
            <a:r>
              <a:rPr lang="en-US" dirty="0" smtClean="0"/>
              <a:t> : </a:t>
            </a:r>
            <a:r>
              <a:rPr lang="en-US" dirty="0" err="1" smtClean="0"/>
              <a:t>approuvez</a:t>
            </a:r>
            <a:r>
              <a:rPr lang="en-US" dirty="0" smtClean="0"/>
              <a:t>, </a:t>
            </a:r>
            <a:r>
              <a:rPr lang="en-US" dirty="0" err="1" smtClean="0"/>
              <a:t>soutenez</a:t>
            </a:r>
            <a:r>
              <a:rPr lang="en-US" dirty="0" smtClean="0"/>
              <a:t>, </a:t>
            </a:r>
            <a:r>
              <a:rPr lang="en-US" dirty="0" err="1" smtClean="0"/>
              <a:t>mettez</a:t>
            </a:r>
            <a:r>
              <a:rPr lang="en-US" dirty="0" smtClean="0"/>
              <a:t> l</a:t>
            </a:r>
            <a:r>
              <a:rPr lang="fr-FR" dirty="0" smtClean="0">
                <a:latin typeface="Arial"/>
              </a:rPr>
              <a:t>’</a:t>
            </a:r>
            <a:r>
              <a:rPr lang="en-US" dirty="0" smtClean="0"/>
              <a:t>accent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contrôle</a:t>
            </a:r>
            <a:r>
              <a:rPr lang="en-US" dirty="0" smtClean="0"/>
              <a:t> personnel, </a:t>
            </a:r>
            <a:r>
              <a:rPr lang="en-US" dirty="0" err="1" smtClean="0"/>
              <a:t>Vous</a:t>
            </a:r>
            <a:r>
              <a:rPr lang="en-US" dirty="0" smtClean="0"/>
              <a:t> </a:t>
            </a:r>
            <a:r>
              <a:rPr lang="en-US" dirty="0" err="1" smtClean="0"/>
              <a:t>êtes</a:t>
            </a:r>
            <a:r>
              <a:rPr lang="en-US" dirty="0" smtClean="0"/>
              <a:t> </a:t>
            </a:r>
            <a:r>
              <a:rPr lang="en-US" dirty="0" err="1" smtClean="0"/>
              <a:t>qqn</a:t>
            </a:r>
            <a:r>
              <a:rPr lang="en-US" dirty="0" smtClean="0"/>
              <a:t> de </a:t>
            </a:r>
            <a:r>
              <a:rPr lang="en-US" dirty="0" err="1" smtClean="0"/>
              <a:t>sérieux</a:t>
            </a:r>
            <a:r>
              <a:rPr lang="en-US" dirty="0" smtClean="0"/>
              <a:t> </a:t>
            </a:r>
            <a:r>
              <a:rPr lang="en-US" dirty="0" err="1" smtClean="0"/>
              <a:t>vous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b="1" dirty="0" err="1" smtClean="0"/>
              <a:t>Écoute</a:t>
            </a:r>
            <a:r>
              <a:rPr lang="en-US" dirty="0" smtClean="0"/>
              <a:t> </a:t>
            </a:r>
            <a:r>
              <a:rPr lang="en-US" b="1" dirty="0" err="1" smtClean="0"/>
              <a:t>réflective</a:t>
            </a:r>
            <a:r>
              <a:rPr lang="en-US" b="1" dirty="0" smtClean="0"/>
              <a:t> </a:t>
            </a:r>
          </a:p>
        </p:txBody>
      </p:sp>
      <p:sp>
        <p:nvSpPr>
          <p:cNvPr id="70659" name="Rectangle 3"/>
          <p:cNvSpPr>
            <a:spLocks/>
          </p:cNvSpPr>
          <p:nvPr/>
        </p:nvSpPr>
        <p:spPr bwMode="auto">
          <a:xfrm>
            <a:off x="4616648" y="1174254"/>
            <a:ext cx="4063008" cy="549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Résumer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: par ex,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résumez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500" dirty="0" smtClean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l</a:t>
            </a:r>
            <a:r>
              <a:rPr lang="fr-FR" sz="2500" dirty="0" smtClean="0">
                <a:solidFill>
                  <a:srgbClr val="646461"/>
                </a:solidFill>
                <a:latin typeface="Arial" charset="0"/>
                <a:ea typeface="ＭＳ Ｐゴシック" charset="0"/>
                <a:cs typeface="ＭＳ Ｐゴシック" charset="0"/>
                <a:sym typeface="Helvetica Neue" charset="0"/>
              </a:rPr>
              <a:t>’</a:t>
            </a:r>
            <a:r>
              <a:rPr lang="en-US" altLang="ja-JP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ambivalence 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avec des doubles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reflets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ou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synthétisez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une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partie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 </a:t>
            </a:r>
            <a:r>
              <a:rPr lang="en-US" altLang="ja-JP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l</a:t>
            </a:r>
            <a:r>
              <a:rPr lang="fr-FR" altLang="ja-JP" sz="2500" dirty="0" smtClean="0">
                <a:solidFill>
                  <a:srgbClr val="646461"/>
                </a:solidFill>
                <a:latin typeface="Arial" charset="0"/>
                <a:ea typeface="ＭＳ Ｐゴシック" charset="0"/>
                <a:cs typeface="ＭＳ Ｐゴシック" charset="0"/>
                <a:sym typeface="Helvetica Neue" charset="0"/>
              </a:rPr>
              <a:t>’</a:t>
            </a:r>
            <a:r>
              <a:rPr lang="en-US" altLang="ja-JP" sz="2500" dirty="0" err="1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entretien</a:t>
            </a:r>
            <a:r>
              <a:rPr lang="en-US" altLang="ja-JP" sz="25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Demander </a:t>
            </a:r>
            <a:r>
              <a:rPr lang="en-US" altLang="ja-JP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Fournir</a:t>
            </a:r>
            <a:r>
              <a:rPr lang="en-US" altLang="ja-JP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Demander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Eviter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le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réflexe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correcteur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naturel chez tout le monde (</a:t>
            </a:r>
            <a:r>
              <a:rPr lang="en-US" sz="25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réassurance</a:t>
            </a:r>
            <a:r>
              <a:rPr lang="en-US" sz="25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)</a:t>
            </a:r>
          </a:p>
          <a:p>
            <a:pPr marL="303599" indent="-303599">
              <a:spcBef>
                <a:spcPts val="2250"/>
              </a:spcBef>
              <a:buFont typeface="Arial"/>
              <a:buChar char="•"/>
            </a:pPr>
            <a:endParaRPr lang="en-US" dirty="0">
              <a:solidFill>
                <a:schemeClr val="tx1"/>
              </a:solidFill>
              <a:cs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02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idx="1"/>
          </p:nvPr>
        </p:nvSpPr>
        <p:spPr>
          <a:xfrm>
            <a:off x="4518422" y="2455664"/>
            <a:ext cx="4304109" cy="387479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b="1" dirty="0"/>
              <a:t>Etiquette</a:t>
            </a:r>
            <a:r>
              <a:rPr lang="en-US" sz="2400" dirty="0"/>
              <a:t> : </a:t>
            </a:r>
            <a:r>
              <a:rPr lang="en-US" sz="2400" dirty="0" err="1"/>
              <a:t>attribuer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valeur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quelqu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un (</a:t>
            </a:r>
            <a:r>
              <a:rPr lang="en-US" sz="2400" dirty="0" err="1"/>
              <a:t>vous</a:t>
            </a:r>
            <a:r>
              <a:rPr lang="en-US" sz="2400" dirty="0"/>
              <a:t>, </a:t>
            </a:r>
            <a:r>
              <a:rPr lang="en-US" sz="2400" dirty="0" err="1"/>
              <a:t>vous</a:t>
            </a:r>
            <a:r>
              <a:rPr lang="en-US" sz="2400" dirty="0"/>
              <a:t> </a:t>
            </a:r>
            <a:r>
              <a:rPr lang="en-US" sz="2400" dirty="0" err="1"/>
              <a:t>êtes</a:t>
            </a:r>
            <a:r>
              <a:rPr lang="en-US" sz="2400" dirty="0"/>
              <a:t> </a:t>
            </a:r>
            <a:r>
              <a:rPr lang="en-US" sz="2400" dirty="0" err="1"/>
              <a:t>serviable</a:t>
            </a:r>
            <a:r>
              <a:rPr lang="en-US" sz="2400" dirty="0"/>
              <a:t>)</a:t>
            </a:r>
          </a:p>
          <a:p>
            <a:pPr>
              <a:defRPr/>
            </a:pPr>
            <a:r>
              <a:rPr lang="en-US" sz="2400" b="1" dirty="0" smtClean="0"/>
              <a:t>Pied </a:t>
            </a:r>
            <a:r>
              <a:rPr lang="en-US" sz="2400" b="1" dirty="0" err="1" smtClean="0"/>
              <a:t>dans</a:t>
            </a:r>
            <a:r>
              <a:rPr lang="en-US" sz="2400" b="1" dirty="0" smtClean="0"/>
              <a:t> la </a:t>
            </a:r>
            <a:r>
              <a:rPr lang="en-US" sz="2400" b="1" dirty="0" err="1" smtClean="0"/>
              <a:t>porte</a:t>
            </a:r>
            <a:r>
              <a:rPr lang="en-US" sz="2400" dirty="0" smtClean="0"/>
              <a:t>: </a:t>
            </a:r>
            <a:r>
              <a:rPr lang="en-US" sz="2400" dirty="0" err="1"/>
              <a:t>amener</a:t>
            </a:r>
            <a:r>
              <a:rPr lang="en-US" sz="2400" dirty="0"/>
              <a:t> </a:t>
            </a:r>
            <a:r>
              <a:rPr lang="en-US" sz="2400" dirty="0" err="1"/>
              <a:t>autrui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prendre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décision</a:t>
            </a:r>
            <a:r>
              <a:rPr lang="en-US" sz="2400" dirty="0"/>
              <a:t> </a:t>
            </a:r>
            <a:r>
              <a:rPr lang="en-US" sz="2400" dirty="0" err="1" smtClean="0"/>
              <a:t>augmente</a:t>
            </a:r>
            <a:r>
              <a:rPr lang="en-US" sz="2400" dirty="0" smtClean="0"/>
              <a:t> </a:t>
            </a:r>
            <a:r>
              <a:rPr lang="en-US" sz="2400" dirty="0"/>
              <a:t>la </a:t>
            </a:r>
            <a:r>
              <a:rPr lang="en-US" sz="2400" dirty="0" err="1" smtClean="0"/>
              <a:t>probabilité</a:t>
            </a:r>
            <a:r>
              <a:rPr lang="en-US" sz="2400" dirty="0" smtClean="0"/>
              <a:t> </a:t>
            </a:r>
            <a:r>
              <a:rPr lang="en-US" sz="2400" dirty="0" err="1" smtClean="0"/>
              <a:t>qu’il</a:t>
            </a:r>
            <a:r>
              <a:rPr lang="en-US" sz="2400" dirty="0" smtClean="0"/>
              <a:t> </a:t>
            </a:r>
            <a:r>
              <a:rPr lang="en-US" sz="2400" dirty="0" err="1" smtClean="0"/>
              <a:t>prenne</a:t>
            </a:r>
            <a:r>
              <a:rPr lang="en-US" sz="2400" dirty="0" smtClean="0"/>
              <a:t> </a:t>
            </a:r>
            <a:r>
              <a:rPr lang="en-US" sz="2400" dirty="0" err="1" smtClean="0"/>
              <a:t>une</a:t>
            </a:r>
            <a:r>
              <a:rPr lang="en-US" sz="2400" dirty="0" smtClean="0"/>
              <a:t> </a:t>
            </a:r>
            <a:r>
              <a:rPr lang="en-US" sz="2400" dirty="0" err="1" smtClean="0"/>
              <a:t>autre</a:t>
            </a:r>
            <a:r>
              <a:rPr lang="en-US" sz="2400" dirty="0" smtClean="0"/>
              <a:t> </a:t>
            </a:r>
            <a:r>
              <a:rPr lang="en-US" sz="2400" dirty="0" err="1" smtClean="0"/>
              <a:t>décision</a:t>
            </a:r>
            <a:r>
              <a:rPr lang="en-US" sz="2400" dirty="0" smtClean="0"/>
              <a:t> plus </a:t>
            </a:r>
            <a:r>
              <a:rPr lang="en-US" sz="2400" dirty="0" err="1" smtClean="0"/>
              <a:t>coûteuse</a:t>
            </a:r>
            <a:r>
              <a:rPr lang="en-US" sz="2400" dirty="0" smtClean="0"/>
              <a:t> </a:t>
            </a:r>
            <a:r>
              <a:rPr lang="en-US" sz="2400" dirty="0" err="1" smtClean="0"/>
              <a:t>dans</a:t>
            </a:r>
            <a:r>
              <a:rPr lang="en-US" sz="2400" dirty="0" smtClean="0"/>
              <a:t> le </a:t>
            </a:r>
            <a:r>
              <a:rPr lang="en-US" sz="2400" dirty="0" err="1" smtClean="0"/>
              <a:t>même</a:t>
            </a:r>
            <a:r>
              <a:rPr lang="en-US" sz="2400" dirty="0" smtClean="0"/>
              <a:t> </a:t>
            </a:r>
            <a:r>
              <a:rPr lang="en-US" sz="2400" dirty="0" err="1" smtClean="0"/>
              <a:t>sens</a:t>
            </a:r>
            <a:r>
              <a:rPr lang="en-US" sz="2400" dirty="0" smtClean="0"/>
              <a:t> (</a:t>
            </a:r>
            <a:r>
              <a:rPr lang="en-US" sz="2400" dirty="0" err="1" smtClean="0"/>
              <a:t>politique</a:t>
            </a:r>
            <a:r>
              <a:rPr lang="en-US" sz="2400" dirty="0" smtClean="0"/>
              <a:t> des </a:t>
            </a:r>
            <a:r>
              <a:rPr lang="en-US" sz="2400" dirty="0" err="1" smtClean="0"/>
              <a:t>petits</a:t>
            </a:r>
            <a:r>
              <a:rPr lang="en-US" sz="2400" dirty="0" smtClean="0"/>
              <a:t> pas)</a:t>
            </a:r>
            <a:endParaRPr lang="en-US" sz="2400" dirty="0"/>
          </a:p>
        </p:txBody>
      </p:sp>
      <p:sp>
        <p:nvSpPr>
          <p:cNvPr id="55299" name="Rectangle 3"/>
          <p:cNvSpPr>
            <a:spLocks/>
          </p:cNvSpPr>
          <p:nvPr/>
        </p:nvSpPr>
        <p:spPr bwMode="auto">
          <a:xfrm>
            <a:off x="732235" y="366117"/>
            <a:ext cx="7679531" cy="147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86856">
              <a:lnSpc>
                <a:spcPct val="90000"/>
              </a:lnSpc>
            </a:pPr>
            <a:r>
              <a:rPr lang="en-US" sz="5000"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rPr>
              <a:t>Technique de Psychologie sociale	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8373">
            <a:off x="906675" y="2495848"/>
            <a:ext cx="2339578" cy="371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1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idx="1"/>
          </p:nvPr>
        </p:nvSpPr>
        <p:spPr>
          <a:xfrm>
            <a:off x="457200" y="2332038"/>
            <a:ext cx="8229600" cy="3214120"/>
          </a:xfrm>
        </p:spPr>
        <p:txBody>
          <a:bodyPr/>
          <a:lstStyle/>
          <a:p>
            <a:pPr>
              <a:defRPr/>
            </a:pPr>
            <a:r>
              <a:rPr lang="en-US" b="1" dirty="0" err="1" smtClean="0"/>
              <a:t>Naturalisation</a:t>
            </a:r>
            <a:r>
              <a:rPr lang="en-US" dirty="0" smtClean="0"/>
              <a:t> :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, je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reconnait</a:t>
            </a:r>
            <a:r>
              <a:rPr lang="en-US" dirty="0" smtClean="0"/>
              <a:t> (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</a:t>
            </a:r>
            <a:r>
              <a:rPr lang="en-US" dirty="0" smtClean="0"/>
              <a:t> </a:t>
            </a:r>
            <a:r>
              <a:rPr lang="en-US" dirty="0" err="1" smtClean="0"/>
              <a:t>acte</a:t>
            </a:r>
            <a:r>
              <a:rPr lang="en-US" dirty="0" smtClean="0"/>
              <a:t> </a:t>
            </a:r>
            <a:r>
              <a:rPr lang="en-US" dirty="0" err="1" smtClean="0"/>
              <a:t>valorisant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b="1" dirty="0" err="1" smtClean="0"/>
              <a:t>Dénaturalisation</a:t>
            </a:r>
            <a:r>
              <a:rPr lang="en-US" dirty="0" smtClean="0"/>
              <a:t> :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comportement</a:t>
            </a:r>
            <a:r>
              <a:rPr lang="en-US" dirty="0" smtClean="0"/>
              <a:t> n</a:t>
            </a:r>
            <a:r>
              <a:rPr lang="fr-FR" dirty="0" smtClean="0">
                <a:latin typeface="Arial"/>
              </a:rPr>
              <a:t>’</a:t>
            </a:r>
            <a:r>
              <a:rPr lang="en-US" dirty="0" err="1" smtClean="0"/>
              <a:t>est</a:t>
            </a:r>
            <a:r>
              <a:rPr lang="en-US" dirty="0" smtClean="0"/>
              <a:t> pas </a:t>
            </a:r>
            <a:r>
              <a:rPr lang="en-US" dirty="0" err="1" smtClean="0"/>
              <a:t>bien</a:t>
            </a:r>
            <a:r>
              <a:rPr lang="en-US" dirty="0" smtClean="0"/>
              <a:t>, </a:t>
            </a:r>
            <a:r>
              <a:rPr lang="en-US" dirty="0" err="1" smtClean="0"/>
              <a:t>c’est</a:t>
            </a:r>
            <a:r>
              <a:rPr lang="en-US" dirty="0" smtClean="0"/>
              <a:t> </a:t>
            </a:r>
            <a:r>
              <a:rPr lang="en-US" dirty="0" err="1" smtClean="0"/>
              <a:t>nul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je ne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reconnait</a:t>
            </a:r>
            <a:r>
              <a:rPr lang="en-US" dirty="0" smtClean="0"/>
              <a:t> pas </a:t>
            </a:r>
            <a:r>
              <a:rPr lang="en-US" dirty="0" err="1" smtClean="0"/>
              <a:t>là</a:t>
            </a:r>
            <a:r>
              <a:rPr lang="en-US" dirty="0" smtClean="0"/>
              <a:t> dedans,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n’es</a:t>
            </a:r>
            <a:r>
              <a:rPr lang="en-US" dirty="0" smtClean="0"/>
              <a:t> pas </a:t>
            </a:r>
            <a:r>
              <a:rPr lang="en-US" dirty="0" err="1" smtClean="0"/>
              <a:t>comme</a:t>
            </a:r>
            <a:r>
              <a:rPr lang="en-US" dirty="0" smtClean="0"/>
              <a:t> 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.</a:t>
            </a:r>
          </a:p>
        </p:txBody>
      </p:sp>
      <p:sp>
        <p:nvSpPr>
          <p:cNvPr id="56322" name="Rectangle 2"/>
          <p:cNvSpPr>
            <a:spLocks/>
          </p:cNvSpPr>
          <p:nvPr/>
        </p:nvSpPr>
        <p:spPr bwMode="auto">
          <a:xfrm>
            <a:off x="732235" y="366117"/>
            <a:ext cx="7679531" cy="147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86856">
              <a:lnSpc>
                <a:spcPct val="90000"/>
              </a:lnSpc>
            </a:pPr>
            <a:r>
              <a:rPr lang="en-US" sz="5000"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rPr>
              <a:t>Technique de Psychologie sociale	</a:t>
            </a:r>
          </a:p>
        </p:txBody>
      </p:sp>
    </p:spTree>
    <p:extLst>
      <p:ext uri="{BB962C8B-B14F-4D97-AF65-F5344CB8AC3E}">
        <p14:creationId xmlns:p14="http://schemas.microsoft.com/office/powerpoint/2010/main" val="26523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86856">
              <a:defRPr/>
            </a:pPr>
            <a:r>
              <a:rPr lang="en-US" sz="5600" dirty="0"/>
              <a:t>Engagement </a:t>
            </a:r>
            <a:r>
              <a:rPr lang="en-US" sz="5600" dirty="0" smtClean="0"/>
              <a:t>d</a:t>
            </a:r>
            <a:r>
              <a:rPr lang="fr-FR" sz="5600" dirty="0" smtClean="0">
                <a:latin typeface="Arial"/>
              </a:rPr>
              <a:t>’</a:t>
            </a:r>
            <a:r>
              <a:rPr lang="en-US" sz="5600" dirty="0" smtClean="0"/>
              <a:t>un </a:t>
            </a:r>
            <a:r>
              <a:rPr lang="en-US" sz="5600" dirty="0" err="1"/>
              <a:t>partenaire</a:t>
            </a:r>
            <a:r>
              <a:rPr lang="en-US" sz="5600" dirty="0"/>
              <a:t> </a:t>
            </a:r>
            <a:r>
              <a:rPr lang="en-US" sz="5600" dirty="0" err="1"/>
              <a:t>dans</a:t>
            </a:r>
            <a:r>
              <a:rPr lang="en-US" sz="5600" dirty="0"/>
              <a:t> un </a:t>
            </a:r>
            <a:r>
              <a:rPr lang="en-US" sz="5600" dirty="0" err="1"/>
              <a:t>acte</a:t>
            </a:r>
            <a:endParaRPr lang="en-US" sz="5600" dirty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>
          <a:xfrm>
            <a:off x="437555" y="1777008"/>
            <a:ext cx="4143375" cy="4393406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000" b="1" dirty="0"/>
              <a:t>Le </a:t>
            </a:r>
            <a:r>
              <a:rPr lang="en-US" sz="2000" b="1" dirty="0" err="1"/>
              <a:t>déclarer</a:t>
            </a:r>
            <a:r>
              <a:rPr lang="en-US" sz="2000" b="1" dirty="0"/>
              <a:t> </a:t>
            </a:r>
            <a:r>
              <a:rPr lang="en-US" sz="2000" b="1" dirty="0" err="1"/>
              <a:t>libre</a:t>
            </a:r>
            <a:endParaRPr lang="en-US" sz="2000" b="1" dirty="0"/>
          </a:p>
          <a:p>
            <a:pPr>
              <a:defRPr/>
            </a:pPr>
            <a:r>
              <a:rPr lang="en-US" sz="2000" dirty="0" err="1"/>
              <a:t>Mettre</a:t>
            </a:r>
            <a:r>
              <a:rPr lang="en-US" sz="2000" dirty="0"/>
              <a:t> en relief les </a:t>
            </a:r>
            <a:r>
              <a:rPr lang="en-US" sz="2000" dirty="0" err="1"/>
              <a:t>conséquences</a:t>
            </a:r>
            <a:r>
              <a:rPr lang="en-US" sz="2000" dirty="0"/>
              <a:t> de son </a:t>
            </a:r>
            <a:r>
              <a:rPr lang="en-US" sz="2000" dirty="0" err="1"/>
              <a:t>acte</a:t>
            </a:r>
            <a:endParaRPr lang="en-US" sz="2000" dirty="0"/>
          </a:p>
          <a:p>
            <a:pPr>
              <a:defRPr/>
            </a:pPr>
            <a:r>
              <a:rPr lang="en-US" sz="2000" b="1" dirty="0" err="1" smtClean="0"/>
              <a:t>Amorçage</a:t>
            </a:r>
            <a:r>
              <a:rPr lang="en-US" sz="2000" dirty="0" smtClean="0"/>
              <a:t> </a:t>
            </a:r>
            <a:r>
              <a:rPr lang="en-US" sz="2000" dirty="0"/>
              <a:t>: </a:t>
            </a:r>
            <a:r>
              <a:rPr lang="en-US" sz="2000" dirty="0" err="1"/>
              <a:t>amener</a:t>
            </a:r>
            <a:r>
              <a:rPr lang="en-US" sz="2000" dirty="0"/>
              <a:t> </a:t>
            </a:r>
            <a:r>
              <a:rPr lang="en-US" sz="2000" dirty="0" err="1"/>
              <a:t>autrui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prendre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décision</a:t>
            </a:r>
            <a:r>
              <a:rPr lang="en-US" sz="2000" dirty="0"/>
              <a:t> </a:t>
            </a:r>
            <a:r>
              <a:rPr lang="en-US" sz="2000" dirty="0" err="1"/>
              <a:t>sur</a:t>
            </a:r>
            <a:r>
              <a:rPr lang="en-US" sz="2000" dirty="0"/>
              <a:t> la base </a:t>
            </a:r>
            <a:r>
              <a:rPr lang="en-US" sz="2000" dirty="0" smtClean="0"/>
              <a:t>d</a:t>
            </a:r>
            <a:r>
              <a:rPr lang="fr-FR" sz="2000" dirty="0" smtClean="0">
                <a:latin typeface="Arial"/>
              </a:rPr>
              <a:t>’</a:t>
            </a:r>
            <a:r>
              <a:rPr lang="en-US" sz="2000" dirty="0" err="1" smtClean="0"/>
              <a:t>informations</a:t>
            </a:r>
            <a:r>
              <a:rPr lang="en-US" sz="2000" dirty="0" smtClean="0"/>
              <a:t> </a:t>
            </a:r>
            <a:r>
              <a:rPr lang="en-US" sz="2000" dirty="0" err="1"/>
              <a:t>erronées</a:t>
            </a:r>
            <a:r>
              <a:rPr lang="en-US" sz="2000" dirty="0"/>
              <a:t> </a:t>
            </a:r>
            <a:r>
              <a:rPr lang="en-US" sz="2000" dirty="0" err="1"/>
              <a:t>augmente</a:t>
            </a:r>
            <a:r>
              <a:rPr lang="en-US" sz="2000" dirty="0"/>
              <a:t> la </a:t>
            </a:r>
            <a:r>
              <a:rPr lang="en-US" sz="2000" dirty="0" err="1"/>
              <a:t>probabilité</a:t>
            </a:r>
            <a:r>
              <a:rPr lang="en-US" sz="2000" dirty="0"/>
              <a:t> </a:t>
            </a:r>
            <a:r>
              <a:rPr lang="en-US" sz="2000" dirty="0" err="1" smtClean="0"/>
              <a:t>qu</a:t>
            </a:r>
            <a:r>
              <a:rPr lang="fr-FR" sz="2000" dirty="0" smtClean="0">
                <a:latin typeface="Arial"/>
              </a:rPr>
              <a:t>’</a:t>
            </a:r>
            <a:r>
              <a:rPr lang="en-US" sz="2000" dirty="0" err="1" smtClean="0"/>
              <a:t>une</a:t>
            </a:r>
            <a:r>
              <a:rPr lang="en-US" sz="2000" dirty="0" smtClean="0"/>
              <a:t> </a:t>
            </a:r>
            <a:r>
              <a:rPr lang="en-US" sz="2000" dirty="0" err="1"/>
              <a:t>fois</a:t>
            </a:r>
            <a:r>
              <a:rPr lang="en-US" sz="2000" dirty="0"/>
              <a:t> la </a:t>
            </a:r>
            <a:r>
              <a:rPr lang="en-US" sz="2000" dirty="0" err="1"/>
              <a:t>vérité</a:t>
            </a:r>
            <a:r>
              <a:rPr lang="en-US" sz="2000" dirty="0"/>
              <a:t> </a:t>
            </a:r>
            <a:r>
              <a:rPr lang="en-US" sz="2000" dirty="0" err="1"/>
              <a:t>rétablie</a:t>
            </a:r>
            <a:r>
              <a:rPr lang="en-US" sz="2000" dirty="0"/>
              <a:t>, </a:t>
            </a:r>
            <a:r>
              <a:rPr lang="en-US" sz="2000" dirty="0" err="1"/>
              <a:t>cet</a:t>
            </a:r>
            <a:r>
              <a:rPr lang="en-US" sz="2000" dirty="0"/>
              <a:t> </a:t>
            </a:r>
            <a:r>
              <a:rPr lang="en-US" sz="2000" dirty="0" err="1"/>
              <a:t>individu</a:t>
            </a:r>
            <a:r>
              <a:rPr lang="en-US" sz="2000" dirty="0"/>
              <a:t> </a:t>
            </a:r>
            <a:r>
              <a:rPr lang="en-US" sz="2000" dirty="0" err="1"/>
              <a:t>maintienne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décision</a:t>
            </a:r>
            <a:r>
              <a:rPr lang="en-US" sz="2000" dirty="0"/>
              <a:t> et </a:t>
            </a:r>
            <a:r>
              <a:rPr lang="en-US" sz="2000" dirty="0" smtClean="0"/>
              <a:t>s</a:t>
            </a:r>
            <a:r>
              <a:rPr lang="fr-FR" sz="2000" dirty="0" smtClean="0">
                <a:latin typeface="Arial"/>
              </a:rPr>
              <a:t>’</a:t>
            </a:r>
            <a:r>
              <a:rPr lang="en-US" sz="2000" dirty="0" smtClean="0"/>
              <a:t>y </a:t>
            </a:r>
            <a:r>
              <a:rPr lang="en-US" sz="2000" dirty="0" err="1" smtClean="0"/>
              <a:t>conforme</a:t>
            </a:r>
            <a:endParaRPr lang="en-US" sz="2000" dirty="0"/>
          </a:p>
          <a:p>
            <a:pPr>
              <a:defRPr/>
            </a:pPr>
            <a:r>
              <a:rPr lang="en-US" sz="2000" dirty="0" err="1"/>
              <a:t>Rendre</a:t>
            </a:r>
            <a:r>
              <a:rPr lang="en-US" sz="2000" dirty="0"/>
              <a:t> </a:t>
            </a:r>
            <a:r>
              <a:rPr lang="en-US" sz="2000" dirty="0" smtClean="0"/>
              <a:t>l</a:t>
            </a:r>
            <a:r>
              <a:rPr lang="fr-FR" sz="2000" dirty="0" smtClean="0">
                <a:latin typeface="Arial"/>
              </a:rPr>
              <a:t>’</a:t>
            </a:r>
            <a:r>
              <a:rPr lang="en-US" sz="2000" dirty="0" err="1" smtClean="0"/>
              <a:t>acte</a:t>
            </a:r>
            <a:r>
              <a:rPr lang="en-US" sz="2000" dirty="0" smtClean="0"/>
              <a:t> </a:t>
            </a:r>
            <a:r>
              <a:rPr lang="en-US" sz="2000" dirty="0"/>
              <a:t>le plus visible possible :</a:t>
            </a:r>
          </a:p>
          <a:p>
            <a:pPr marL="673277" lvl="1" indent="-342900">
              <a:defRPr/>
            </a:pPr>
            <a:r>
              <a:rPr lang="en-US" sz="2000" dirty="0" err="1"/>
              <a:t>Lui</a:t>
            </a:r>
            <a:r>
              <a:rPr lang="en-US" sz="2000" dirty="0"/>
              <a:t> </a:t>
            </a:r>
            <a:r>
              <a:rPr lang="en-US" sz="2000" dirty="0" err="1"/>
              <a:t>donner</a:t>
            </a:r>
            <a:r>
              <a:rPr lang="en-US" sz="2000" dirty="0"/>
              <a:t> un </a:t>
            </a:r>
            <a:r>
              <a:rPr lang="en-US" sz="2000" dirty="0" err="1"/>
              <a:t>caractère</a:t>
            </a:r>
            <a:r>
              <a:rPr lang="en-US" sz="2000" dirty="0"/>
              <a:t> public</a:t>
            </a:r>
          </a:p>
          <a:p>
            <a:pPr marL="673277" lvl="1" indent="-342900">
              <a:defRPr/>
            </a:pPr>
            <a:r>
              <a:rPr lang="en-US" sz="2000" dirty="0" err="1"/>
              <a:t>Souligner</a:t>
            </a:r>
            <a:r>
              <a:rPr lang="en-US" sz="2000" dirty="0"/>
              <a:t> le </a:t>
            </a:r>
            <a:r>
              <a:rPr lang="en-US" sz="2000" dirty="0" err="1"/>
              <a:t>caractère</a:t>
            </a:r>
            <a:r>
              <a:rPr lang="en-US" sz="2000" dirty="0"/>
              <a:t> </a:t>
            </a:r>
            <a:r>
              <a:rPr lang="en-US" sz="2000" dirty="0" err="1"/>
              <a:t>explicite</a:t>
            </a:r>
            <a:r>
              <a:rPr lang="en-US" sz="2000" dirty="0"/>
              <a:t> de </a:t>
            </a:r>
            <a:r>
              <a:rPr lang="en-US" sz="2000" dirty="0" err="1"/>
              <a:t>sa</a:t>
            </a:r>
            <a:r>
              <a:rPr lang="en-US" sz="2000" dirty="0"/>
              <a:t> signification</a:t>
            </a:r>
          </a:p>
        </p:txBody>
      </p:sp>
      <p:sp>
        <p:nvSpPr>
          <p:cNvPr id="57347" name="Rectangle 3"/>
          <p:cNvSpPr>
            <a:spLocks/>
          </p:cNvSpPr>
          <p:nvPr/>
        </p:nvSpPr>
        <p:spPr bwMode="auto">
          <a:xfrm>
            <a:off x="457200" y="6210598"/>
            <a:ext cx="9142884" cy="31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dirty="0"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LA SOUMISSION LIBREMENT CONSENTIE, JOULE/BEAUVOIS P.72</a:t>
            </a: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4777383" y="1794867"/>
            <a:ext cx="4089797" cy="401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Faire en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sorte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que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tout retour en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arrière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soit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impossible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Ne pas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hésiter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à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faire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réaliser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cet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acte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plusieurs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fois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(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à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faire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réitérer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la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décision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prise</a:t>
            </a:r>
            <a:endParaRPr lang="en-US" sz="2000" dirty="0">
              <a:solidFill>
                <a:srgbClr val="646461"/>
              </a:solidFill>
              <a:latin typeface="Helvetica Neue" charset="0"/>
              <a:ea typeface="ＭＳ Ｐゴシック" charset="0"/>
              <a:cs typeface="ＭＳ Ｐゴシック" charset="0"/>
              <a:sym typeface="Helvetica Neue" charset="0"/>
            </a:endParaRP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éviter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toute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 justification </a:t>
            </a:r>
            <a:r>
              <a:rPr lang="en-US" sz="2000" dirty="0" err="1" smtClean="0">
                <a:solidFill>
                  <a:srgbClr val="646461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rPr>
              <a:t>d’</a:t>
            </a:r>
            <a:r>
              <a:rPr lang="en-US" altLang="ja-JP" sz="2000" dirty="0" err="1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ordre</a:t>
            </a:r>
            <a:r>
              <a:rPr lang="en-US" altLang="ja-JP" sz="2000" dirty="0" smtClean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externe</a:t>
            </a:r>
            <a:r>
              <a:rPr lang="en-US" altLang="ja-JP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(pas plus de </a:t>
            </a:r>
            <a:r>
              <a:rPr lang="en-US" altLang="ja-JP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promesse</a:t>
            </a:r>
            <a:r>
              <a:rPr lang="en-US" altLang="ja-JP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 </a:t>
            </a:r>
            <a:r>
              <a:rPr lang="en-US" altLang="ja-JP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récompense</a:t>
            </a:r>
            <a:r>
              <a:rPr lang="en-US" altLang="ja-JP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altLang="ja-JP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que</a:t>
            </a:r>
            <a:r>
              <a:rPr lang="en-US" altLang="ja-JP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de menace de punitions)</a:t>
            </a:r>
          </a:p>
          <a:p>
            <a:pPr marL="342900" indent="-342900">
              <a:spcBef>
                <a:spcPts val="2250"/>
              </a:spcBef>
              <a:buSzPct val="77000"/>
              <a:buFont typeface="Arial"/>
              <a:buChar char="•"/>
            </a:pPr>
            <a:r>
              <a:rPr lang="en-US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avancer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une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en-US" sz="2000" dirty="0" err="1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explicitation</a:t>
            </a:r>
            <a:r>
              <a:rPr lang="en-US" sz="2000" dirty="0">
                <a:solidFill>
                  <a:srgbClr val="646461"/>
                </a:solidFill>
                <a:latin typeface="Helvetica Neue" charset="0"/>
                <a:cs typeface="Helvetica Neue" charset="0"/>
                <a:sym typeface="Helvetica Neue" charset="0"/>
              </a:rPr>
              <a:t> interne</a:t>
            </a:r>
          </a:p>
        </p:txBody>
      </p:sp>
    </p:spTree>
    <p:extLst>
      <p:ext uri="{BB962C8B-B14F-4D97-AF65-F5344CB8AC3E}">
        <p14:creationId xmlns:p14="http://schemas.microsoft.com/office/powerpoint/2010/main" val="42153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88067" name="Image 3" descr="pl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30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1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46" y="1339453"/>
            <a:ext cx="2626444" cy="348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828">
            <a:off x="6024191" y="2964657"/>
            <a:ext cx="2446734" cy="379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amadortraitement.mov" descr="/Users/Ofix/Desktop/Observance apres 18 mars 2014 - longue.key/amadortraitement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4" y="324818"/>
            <a:ext cx="2300511" cy="302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21627">
            <a:off x="439787" y="2495848"/>
            <a:ext cx="2339578" cy="371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-1970617" y="1320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Bibliographie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541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9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397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39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39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97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3202"/>
            <a:ext cx="8229600" cy="1143000"/>
          </a:xfrm>
        </p:spPr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52370"/>
            <a:ext cx="9144000" cy="5700216"/>
          </a:xfrm>
        </p:spPr>
        <p:txBody>
          <a:bodyPr>
            <a:noAutofit/>
          </a:bodyPr>
          <a:lstStyle/>
          <a:p>
            <a:r>
              <a:rPr lang="fr-FR" sz="1300" dirty="0" err="1"/>
              <a:t>Empathy</a:t>
            </a:r>
            <a:r>
              <a:rPr lang="fr-FR" sz="1300" dirty="0"/>
              <a:t> </a:t>
            </a:r>
            <a:r>
              <a:rPr lang="fr-FR" sz="1300" dirty="0" err="1"/>
              <a:t>Decline</a:t>
            </a:r>
            <a:r>
              <a:rPr lang="fr-FR" sz="1300" dirty="0"/>
              <a:t> and </a:t>
            </a:r>
            <a:r>
              <a:rPr lang="fr-FR" sz="1300" dirty="0" err="1"/>
              <a:t>Its</a:t>
            </a:r>
            <a:r>
              <a:rPr lang="fr-FR" sz="1300" dirty="0"/>
              <a:t> </a:t>
            </a:r>
            <a:r>
              <a:rPr lang="fr-FR" sz="1300" dirty="0" err="1"/>
              <a:t>Reasons</a:t>
            </a:r>
            <a:r>
              <a:rPr lang="fr-FR" sz="1300" dirty="0"/>
              <a:t>:</a:t>
            </a:r>
            <a:br>
              <a:rPr lang="fr-FR" sz="1300" dirty="0"/>
            </a:br>
            <a:r>
              <a:rPr lang="fr-FR" sz="1300" dirty="0"/>
              <a:t>A </a:t>
            </a:r>
            <a:r>
              <a:rPr lang="fr-FR" sz="1300" dirty="0" err="1"/>
              <a:t>Systematic</a:t>
            </a:r>
            <a:r>
              <a:rPr lang="fr-FR" sz="1300" dirty="0"/>
              <a:t> </a:t>
            </a:r>
            <a:r>
              <a:rPr lang="fr-FR" sz="1300" dirty="0" err="1"/>
              <a:t>Review</a:t>
            </a:r>
            <a:r>
              <a:rPr lang="fr-FR" sz="1300" dirty="0"/>
              <a:t> of </a:t>
            </a:r>
            <a:r>
              <a:rPr lang="fr-FR" sz="1300" dirty="0" err="1"/>
              <a:t>Studies</a:t>
            </a:r>
            <a:r>
              <a:rPr lang="fr-FR" sz="1300" dirty="0"/>
              <a:t> </a:t>
            </a:r>
            <a:r>
              <a:rPr lang="fr-FR" sz="1300" dirty="0" err="1"/>
              <a:t>With</a:t>
            </a:r>
            <a:r>
              <a:rPr lang="fr-FR" sz="1300" dirty="0"/>
              <a:t> </a:t>
            </a:r>
            <a:r>
              <a:rPr lang="fr-FR" sz="1300" dirty="0" err="1"/>
              <a:t>Medical</a:t>
            </a:r>
            <a:r>
              <a:rPr lang="fr-FR" sz="1300" dirty="0"/>
              <a:t> </a:t>
            </a:r>
            <a:r>
              <a:rPr lang="fr-FR" sz="1300" dirty="0" err="1"/>
              <a:t>Students</a:t>
            </a:r>
            <a:r>
              <a:rPr lang="fr-FR" sz="1300" dirty="0"/>
              <a:t> and </a:t>
            </a:r>
            <a:r>
              <a:rPr lang="fr-FR" sz="1300" dirty="0" err="1" smtClean="0"/>
              <a:t>Residents</a:t>
            </a:r>
            <a:r>
              <a:rPr lang="fr-FR" sz="1300" dirty="0" smtClean="0"/>
              <a:t>, </a:t>
            </a:r>
            <a:r>
              <a:rPr lang="fr-FR" sz="1300" dirty="0"/>
              <a:t>Neumann </a:t>
            </a:r>
            <a:r>
              <a:rPr lang="fr-FR" sz="1300" dirty="0" smtClean="0"/>
              <a:t>et al, 2011</a:t>
            </a:r>
          </a:p>
          <a:p>
            <a:r>
              <a:rPr lang="fr-FR" sz="1300" dirty="0" err="1"/>
              <a:t>Does</a:t>
            </a:r>
            <a:r>
              <a:rPr lang="fr-FR" sz="1300" dirty="0"/>
              <a:t> the </a:t>
            </a:r>
            <a:r>
              <a:rPr lang="fr-FR" sz="1300" dirty="0" err="1"/>
              <a:t>autistic</a:t>
            </a:r>
            <a:r>
              <a:rPr lang="fr-FR" sz="1300" dirty="0"/>
              <a:t> </a:t>
            </a:r>
            <a:r>
              <a:rPr lang="fr-FR" sz="1300" dirty="0" err="1"/>
              <a:t>child</a:t>
            </a:r>
            <a:r>
              <a:rPr lang="fr-FR" sz="1300" dirty="0"/>
              <a:t> have a “</a:t>
            </a:r>
            <a:r>
              <a:rPr lang="fr-FR" sz="1300" dirty="0" err="1"/>
              <a:t>theory</a:t>
            </a:r>
            <a:r>
              <a:rPr lang="fr-FR" sz="1300" dirty="0"/>
              <a:t> of </a:t>
            </a:r>
            <a:r>
              <a:rPr lang="fr-FR" sz="1300" dirty="0" err="1"/>
              <a:t>mind</a:t>
            </a:r>
            <a:r>
              <a:rPr lang="fr-FR" sz="1300" dirty="0"/>
              <a:t>” </a:t>
            </a:r>
            <a:r>
              <a:rPr lang="fr-FR" sz="1300" dirty="0" smtClean="0"/>
              <a:t>? Simon </a:t>
            </a:r>
            <a:r>
              <a:rPr lang="fr-FR" sz="1300" dirty="0"/>
              <a:t>Baron-</a:t>
            </a:r>
            <a:r>
              <a:rPr lang="fr-FR" sz="1300" dirty="0" smtClean="0"/>
              <a:t>Cohen et al</a:t>
            </a:r>
          </a:p>
          <a:p>
            <a:r>
              <a:rPr lang="fr-FR" sz="1300" dirty="0" err="1"/>
              <a:t>Rizzolatti</a:t>
            </a:r>
            <a:r>
              <a:rPr lang="fr-FR" sz="1300" dirty="0"/>
              <a:t>, G., &amp; </a:t>
            </a:r>
            <a:r>
              <a:rPr lang="fr-FR" sz="1300" dirty="0" err="1"/>
              <a:t>Sinigaglia</a:t>
            </a:r>
            <a:r>
              <a:rPr lang="fr-FR" sz="1300" dirty="0"/>
              <a:t>, C. (2008). </a:t>
            </a:r>
            <a:r>
              <a:rPr lang="fr-FR" sz="1300" i="1" dirty="0" err="1"/>
              <a:t>Mirrors</a:t>
            </a:r>
            <a:r>
              <a:rPr lang="fr-FR" sz="1300" i="1" dirty="0"/>
              <a:t> in the </a:t>
            </a:r>
            <a:r>
              <a:rPr lang="fr-FR" sz="1300" i="1" dirty="0" err="1"/>
              <a:t>brain</a:t>
            </a:r>
            <a:r>
              <a:rPr lang="fr-FR" sz="1300" i="1" dirty="0"/>
              <a:t>: How </a:t>
            </a:r>
            <a:r>
              <a:rPr lang="fr-FR" sz="1300" i="1" dirty="0" err="1"/>
              <a:t>our</a:t>
            </a:r>
            <a:r>
              <a:rPr lang="fr-FR" sz="1300" i="1" dirty="0"/>
              <a:t> </a:t>
            </a:r>
            <a:r>
              <a:rPr lang="fr-FR" sz="1300" i="1" dirty="0" err="1"/>
              <a:t>minds</a:t>
            </a:r>
            <a:r>
              <a:rPr lang="fr-FR" sz="1300" i="1" dirty="0"/>
              <a:t> </a:t>
            </a:r>
            <a:r>
              <a:rPr lang="fr-FR" sz="1300" i="1" dirty="0" err="1"/>
              <a:t>share</a:t>
            </a:r>
            <a:r>
              <a:rPr lang="fr-FR" sz="1300" i="1" dirty="0"/>
              <a:t> actions and </a:t>
            </a:r>
            <a:r>
              <a:rPr lang="fr-FR" sz="1300" i="1" dirty="0" err="1"/>
              <a:t>emotions</a:t>
            </a:r>
            <a:r>
              <a:rPr lang="fr-FR" sz="1300" dirty="0"/>
              <a:t>. Oxford </a:t>
            </a:r>
            <a:r>
              <a:rPr lang="fr-FR" sz="1300" dirty="0" err="1"/>
              <a:t>University</a:t>
            </a:r>
            <a:r>
              <a:rPr lang="fr-FR" sz="1300" dirty="0"/>
              <a:t> </a:t>
            </a:r>
            <a:r>
              <a:rPr lang="fr-FR" sz="1300" dirty="0" err="1"/>
              <a:t>Press</a:t>
            </a:r>
            <a:r>
              <a:rPr lang="fr-FR" sz="1300" dirty="0"/>
              <a:t>, USA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Baron-Cohen, S., </a:t>
            </a:r>
            <a:r>
              <a:rPr lang="fr-FR" sz="1300" dirty="0" err="1"/>
              <a:t>Wheelwright</a:t>
            </a:r>
            <a:r>
              <a:rPr lang="fr-FR" sz="1300" dirty="0"/>
              <a:t>, S., Hill, J., </a:t>
            </a:r>
            <a:r>
              <a:rPr lang="fr-FR" sz="1300" dirty="0" err="1"/>
              <a:t>Raste</a:t>
            </a:r>
            <a:r>
              <a:rPr lang="fr-FR" sz="1300" dirty="0"/>
              <a:t>, Y., &amp; </a:t>
            </a:r>
            <a:r>
              <a:rPr lang="fr-FR" sz="1300" dirty="0" err="1"/>
              <a:t>Plumb</a:t>
            </a:r>
            <a:r>
              <a:rPr lang="fr-FR" sz="1300" dirty="0"/>
              <a:t>, I. (2001). The “Reading the </a:t>
            </a:r>
            <a:r>
              <a:rPr lang="fr-FR" sz="1300" dirty="0" err="1"/>
              <a:t>Mind</a:t>
            </a:r>
            <a:r>
              <a:rPr lang="fr-FR" sz="1300" dirty="0"/>
              <a:t> in the </a:t>
            </a:r>
            <a:r>
              <a:rPr lang="fr-FR" sz="1300" dirty="0" err="1"/>
              <a:t>Eyes</a:t>
            </a:r>
            <a:r>
              <a:rPr lang="fr-FR" sz="1300" dirty="0"/>
              <a:t>” Test </a:t>
            </a:r>
            <a:r>
              <a:rPr lang="fr-FR" sz="1300" dirty="0" err="1"/>
              <a:t>revised</a:t>
            </a:r>
            <a:r>
              <a:rPr lang="fr-FR" sz="1300" dirty="0"/>
              <a:t> version: a </a:t>
            </a:r>
            <a:r>
              <a:rPr lang="fr-FR" sz="1300" dirty="0" err="1"/>
              <a:t>study</a:t>
            </a:r>
            <a:r>
              <a:rPr lang="fr-FR" sz="1300" dirty="0"/>
              <a:t> </a:t>
            </a:r>
            <a:r>
              <a:rPr lang="fr-FR" sz="1300" dirty="0" err="1"/>
              <a:t>with</a:t>
            </a:r>
            <a:r>
              <a:rPr lang="fr-FR" sz="1300" dirty="0"/>
              <a:t> normal </a:t>
            </a:r>
            <a:r>
              <a:rPr lang="fr-FR" sz="1300" dirty="0" err="1"/>
              <a:t>adults</a:t>
            </a:r>
            <a:r>
              <a:rPr lang="fr-FR" sz="1300" dirty="0"/>
              <a:t>, and </a:t>
            </a:r>
            <a:r>
              <a:rPr lang="fr-FR" sz="1300" dirty="0" err="1"/>
              <a:t>adults</a:t>
            </a:r>
            <a:r>
              <a:rPr lang="fr-FR" sz="1300" dirty="0"/>
              <a:t> </a:t>
            </a:r>
            <a:r>
              <a:rPr lang="fr-FR" sz="1300" dirty="0" err="1"/>
              <a:t>with</a:t>
            </a:r>
            <a:r>
              <a:rPr lang="fr-FR" sz="1300" dirty="0"/>
              <a:t> Asperger syndrome or </a:t>
            </a:r>
            <a:r>
              <a:rPr lang="fr-FR" sz="1300" dirty="0" err="1"/>
              <a:t>high-functioning</a:t>
            </a:r>
            <a:r>
              <a:rPr lang="fr-FR" sz="1300" dirty="0"/>
              <a:t> </a:t>
            </a:r>
            <a:r>
              <a:rPr lang="fr-FR" sz="1300" dirty="0" err="1"/>
              <a:t>autism</a:t>
            </a:r>
            <a:r>
              <a:rPr lang="fr-FR" sz="1300" dirty="0"/>
              <a:t>. </a:t>
            </a:r>
            <a:r>
              <a:rPr lang="fr-FR" sz="1300" i="1" dirty="0"/>
              <a:t>The Journal of Child </a:t>
            </a:r>
            <a:r>
              <a:rPr lang="fr-FR" sz="1300" i="1" dirty="0" err="1"/>
              <a:t>Psychology</a:t>
            </a:r>
            <a:r>
              <a:rPr lang="fr-FR" sz="1300" i="1" dirty="0"/>
              <a:t> and </a:t>
            </a:r>
            <a:r>
              <a:rPr lang="fr-FR" sz="1300" i="1" dirty="0" err="1"/>
              <a:t>Psychiatry</a:t>
            </a:r>
            <a:r>
              <a:rPr lang="fr-FR" sz="1300" i="1" dirty="0"/>
              <a:t> and </a:t>
            </a:r>
            <a:r>
              <a:rPr lang="fr-FR" sz="1300" i="1" dirty="0" err="1"/>
              <a:t>Allied</a:t>
            </a:r>
            <a:r>
              <a:rPr lang="fr-FR" sz="1300" i="1" dirty="0"/>
              <a:t> Disciplines</a:t>
            </a:r>
            <a:r>
              <a:rPr lang="fr-FR" sz="1300" dirty="0"/>
              <a:t>, </a:t>
            </a:r>
            <a:r>
              <a:rPr lang="fr-FR" sz="1300" i="1" dirty="0"/>
              <a:t>42</a:t>
            </a:r>
            <a:r>
              <a:rPr lang="fr-FR" sz="1300" dirty="0"/>
              <a:t>(2), 241-251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Neal, D. </a:t>
            </a:r>
            <a:r>
              <a:rPr lang="fr-FR" sz="1300" dirty="0" err="1"/>
              <a:t>T</a:t>
            </a:r>
            <a:r>
              <a:rPr lang="fr-FR" sz="1300" dirty="0"/>
              <a:t>., &amp; Chartrand, </a:t>
            </a:r>
            <a:r>
              <a:rPr lang="fr-FR" sz="1300" dirty="0" err="1"/>
              <a:t>T</a:t>
            </a:r>
            <a:r>
              <a:rPr lang="fr-FR" sz="1300" dirty="0"/>
              <a:t>. L. (2011). </a:t>
            </a:r>
            <a:r>
              <a:rPr lang="fr-FR" sz="1300" dirty="0" err="1"/>
              <a:t>Embodied</a:t>
            </a:r>
            <a:r>
              <a:rPr lang="fr-FR" sz="1300" dirty="0"/>
              <a:t> </a:t>
            </a:r>
            <a:r>
              <a:rPr lang="fr-FR" sz="1300" dirty="0" err="1"/>
              <a:t>emotion</a:t>
            </a:r>
            <a:r>
              <a:rPr lang="fr-FR" sz="1300" dirty="0"/>
              <a:t> perception: </a:t>
            </a:r>
            <a:r>
              <a:rPr lang="fr-FR" sz="1300" dirty="0" err="1"/>
              <a:t>amplifying</a:t>
            </a:r>
            <a:r>
              <a:rPr lang="fr-FR" sz="1300" dirty="0"/>
              <a:t> and </a:t>
            </a:r>
            <a:r>
              <a:rPr lang="fr-FR" sz="1300" dirty="0" err="1"/>
              <a:t>dampening</a:t>
            </a:r>
            <a:r>
              <a:rPr lang="fr-FR" sz="1300" dirty="0"/>
              <a:t> facial feedback </a:t>
            </a:r>
            <a:r>
              <a:rPr lang="fr-FR" sz="1300" dirty="0" err="1"/>
              <a:t>modulates</a:t>
            </a:r>
            <a:r>
              <a:rPr lang="fr-FR" sz="1300" dirty="0"/>
              <a:t> </a:t>
            </a:r>
            <a:r>
              <a:rPr lang="fr-FR" sz="1300" dirty="0" err="1"/>
              <a:t>emotion</a:t>
            </a:r>
            <a:r>
              <a:rPr lang="fr-FR" sz="1300" dirty="0"/>
              <a:t> perception </a:t>
            </a:r>
            <a:r>
              <a:rPr lang="fr-FR" sz="1300" dirty="0" err="1"/>
              <a:t>accuracy</a:t>
            </a:r>
            <a:r>
              <a:rPr lang="fr-FR" sz="1300" dirty="0"/>
              <a:t>. </a:t>
            </a:r>
            <a:r>
              <a:rPr lang="fr-FR" sz="1300" i="1" dirty="0"/>
              <a:t>Social </a:t>
            </a:r>
            <a:r>
              <a:rPr lang="fr-FR" sz="1300" i="1" dirty="0" err="1"/>
              <a:t>Psychological</a:t>
            </a:r>
            <a:r>
              <a:rPr lang="fr-FR" sz="1300" i="1" dirty="0"/>
              <a:t> and </a:t>
            </a:r>
            <a:r>
              <a:rPr lang="fr-FR" sz="1300" i="1" dirty="0" err="1"/>
              <a:t>Personality</a:t>
            </a:r>
            <a:r>
              <a:rPr lang="fr-FR" sz="1300" i="1" dirty="0"/>
              <a:t> Science</a:t>
            </a:r>
            <a:r>
              <a:rPr lang="fr-FR" sz="1300" dirty="0"/>
              <a:t>, </a:t>
            </a:r>
            <a:r>
              <a:rPr lang="fr-FR" sz="1300" i="1" dirty="0"/>
              <a:t>2</a:t>
            </a:r>
            <a:r>
              <a:rPr lang="fr-FR" sz="1300" dirty="0"/>
              <a:t>(6), 673-678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Ramseyer, F., &amp; </a:t>
            </a:r>
            <a:r>
              <a:rPr lang="fr-FR" sz="1300" dirty="0" err="1"/>
              <a:t>Tschacher</a:t>
            </a:r>
            <a:r>
              <a:rPr lang="fr-FR" sz="1300" dirty="0"/>
              <a:t>, W. (2011). </a:t>
            </a:r>
            <a:r>
              <a:rPr lang="fr-FR" sz="1300" dirty="0" err="1"/>
              <a:t>Nonverbal</a:t>
            </a:r>
            <a:r>
              <a:rPr lang="fr-FR" sz="1300" dirty="0"/>
              <a:t> </a:t>
            </a:r>
            <a:r>
              <a:rPr lang="fr-FR" sz="1300" dirty="0" err="1"/>
              <a:t>synchrony</a:t>
            </a:r>
            <a:r>
              <a:rPr lang="fr-FR" sz="1300" dirty="0"/>
              <a:t> in </a:t>
            </a:r>
            <a:r>
              <a:rPr lang="fr-FR" sz="1300" dirty="0" err="1"/>
              <a:t>psychotherapy</a:t>
            </a:r>
            <a:r>
              <a:rPr lang="fr-FR" sz="1300" dirty="0"/>
              <a:t>: </a:t>
            </a:r>
            <a:r>
              <a:rPr lang="fr-FR" sz="1300" dirty="0" err="1"/>
              <a:t>coordinated</a:t>
            </a:r>
            <a:r>
              <a:rPr lang="fr-FR" sz="1300" dirty="0"/>
              <a:t> body </a:t>
            </a:r>
            <a:r>
              <a:rPr lang="fr-FR" sz="1300" dirty="0" err="1"/>
              <a:t>movement</a:t>
            </a:r>
            <a:r>
              <a:rPr lang="fr-FR" sz="1300" dirty="0"/>
              <a:t> </a:t>
            </a:r>
            <a:r>
              <a:rPr lang="fr-FR" sz="1300" dirty="0" err="1"/>
              <a:t>reflects</a:t>
            </a:r>
            <a:r>
              <a:rPr lang="fr-FR" sz="1300" dirty="0"/>
              <a:t> </a:t>
            </a:r>
            <a:r>
              <a:rPr lang="fr-FR" sz="1300" dirty="0" err="1"/>
              <a:t>relationship</a:t>
            </a:r>
            <a:r>
              <a:rPr lang="fr-FR" sz="1300" dirty="0"/>
              <a:t> </a:t>
            </a:r>
            <a:r>
              <a:rPr lang="fr-FR" sz="1300" dirty="0" err="1"/>
              <a:t>quality</a:t>
            </a:r>
            <a:r>
              <a:rPr lang="fr-FR" sz="1300" dirty="0"/>
              <a:t> and </a:t>
            </a:r>
            <a:r>
              <a:rPr lang="fr-FR" sz="1300" dirty="0" err="1"/>
              <a:t>outcome</a:t>
            </a:r>
            <a:r>
              <a:rPr lang="fr-FR" sz="1300" dirty="0"/>
              <a:t>. </a:t>
            </a:r>
            <a:r>
              <a:rPr lang="fr-FR" sz="1300" i="1" dirty="0"/>
              <a:t>Journal of consulting and </a:t>
            </a:r>
            <a:r>
              <a:rPr lang="fr-FR" sz="1300" i="1" dirty="0" err="1"/>
              <a:t>clinical</a:t>
            </a:r>
            <a:r>
              <a:rPr lang="fr-FR" sz="1300" i="1" dirty="0"/>
              <a:t> </a:t>
            </a:r>
            <a:r>
              <a:rPr lang="fr-FR" sz="1300" i="1" dirty="0" err="1"/>
              <a:t>psychology</a:t>
            </a:r>
            <a:r>
              <a:rPr lang="fr-FR" sz="1300" dirty="0"/>
              <a:t>, </a:t>
            </a:r>
            <a:r>
              <a:rPr lang="fr-FR" sz="1300" i="1" dirty="0"/>
              <a:t>79</a:t>
            </a:r>
            <a:r>
              <a:rPr lang="fr-FR" sz="1300" dirty="0"/>
              <a:t>(3), 284</a:t>
            </a:r>
            <a:r>
              <a:rPr lang="fr-FR" sz="1300" dirty="0" smtClean="0"/>
              <a:t>.</a:t>
            </a:r>
          </a:p>
          <a:p>
            <a:r>
              <a:rPr lang="fr-FR" sz="1300" dirty="0" err="1"/>
              <a:t>Sackett</a:t>
            </a:r>
            <a:r>
              <a:rPr lang="fr-FR" sz="1300" dirty="0"/>
              <a:t>, D. L., Rosenberg, W. M., Gray, J. M., </a:t>
            </a:r>
            <a:r>
              <a:rPr lang="fr-FR" sz="1300" dirty="0" err="1"/>
              <a:t>Haynes</a:t>
            </a:r>
            <a:r>
              <a:rPr lang="fr-FR" sz="1300" dirty="0"/>
              <a:t>, R. B., &amp; Richardson, W. S. (1996). Evidence </a:t>
            </a:r>
            <a:r>
              <a:rPr lang="fr-FR" sz="1300" dirty="0" err="1"/>
              <a:t>based</a:t>
            </a:r>
            <a:r>
              <a:rPr lang="fr-FR" sz="1300" dirty="0"/>
              <a:t> </a:t>
            </a:r>
            <a:r>
              <a:rPr lang="fr-FR" sz="1300" dirty="0" err="1"/>
              <a:t>medicine</a:t>
            </a:r>
            <a:r>
              <a:rPr lang="fr-FR" sz="1300" dirty="0"/>
              <a:t>. </a:t>
            </a:r>
            <a:r>
              <a:rPr lang="fr-FR" sz="1300" i="1" dirty="0"/>
              <a:t>BMJ: British </a:t>
            </a:r>
            <a:r>
              <a:rPr lang="fr-FR" sz="1300" i="1" dirty="0" err="1"/>
              <a:t>Medical</a:t>
            </a:r>
            <a:r>
              <a:rPr lang="fr-FR" sz="1300" i="1" dirty="0"/>
              <a:t> Journal</a:t>
            </a:r>
            <a:r>
              <a:rPr lang="fr-FR" sz="1300" dirty="0"/>
              <a:t>, </a:t>
            </a:r>
            <a:r>
              <a:rPr lang="fr-FR" sz="1300" i="1" dirty="0"/>
              <a:t>313</a:t>
            </a:r>
            <a:r>
              <a:rPr lang="fr-FR" sz="1300" dirty="0"/>
              <a:t>(7050), 170</a:t>
            </a:r>
            <a:r>
              <a:rPr lang="fr-FR" sz="1300" dirty="0" smtClean="0"/>
              <a:t>.</a:t>
            </a:r>
          </a:p>
          <a:p>
            <a:r>
              <a:rPr lang="fr-FR" sz="1300" dirty="0"/>
              <a:t>Ward, J., Cody, J., </a:t>
            </a:r>
            <a:r>
              <a:rPr lang="fr-FR" sz="1300" dirty="0" err="1"/>
              <a:t>Schaal</a:t>
            </a:r>
            <a:r>
              <a:rPr lang="fr-FR" sz="1300" dirty="0"/>
              <a:t>, M., &amp; </a:t>
            </a:r>
            <a:r>
              <a:rPr lang="fr-FR" sz="1300" dirty="0" err="1"/>
              <a:t>Hojat</a:t>
            </a:r>
            <a:r>
              <a:rPr lang="fr-FR" sz="1300" dirty="0"/>
              <a:t>, M. (2012). The </a:t>
            </a:r>
            <a:r>
              <a:rPr lang="fr-FR" sz="1300" dirty="0" err="1"/>
              <a:t>empathy</a:t>
            </a:r>
            <a:r>
              <a:rPr lang="fr-FR" sz="1300" dirty="0"/>
              <a:t> </a:t>
            </a:r>
            <a:r>
              <a:rPr lang="fr-FR" sz="1300" dirty="0" err="1"/>
              <a:t>enigma</a:t>
            </a:r>
            <a:r>
              <a:rPr lang="fr-FR" sz="1300" dirty="0"/>
              <a:t>: an </a:t>
            </a:r>
            <a:r>
              <a:rPr lang="fr-FR" sz="1300" dirty="0" err="1"/>
              <a:t>empirical</a:t>
            </a:r>
            <a:r>
              <a:rPr lang="fr-FR" sz="1300" dirty="0"/>
              <a:t> </a:t>
            </a:r>
            <a:r>
              <a:rPr lang="fr-FR" sz="1300" dirty="0" err="1"/>
              <a:t>study</a:t>
            </a:r>
            <a:r>
              <a:rPr lang="fr-FR" sz="1300" dirty="0"/>
              <a:t> of </a:t>
            </a:r>
            <a:r>
              <a:rPr lang="fr-FR" sz="1300" dirty="0" err="1"/>
              <a:t>decline</a:t>
            </a:r>
            <a:r>
              <a:rPr lang="fr-FR" sz="1300" dirty="0"/>
              <a:t> in </a:t>
            </a:r>
            <a:r>
              <a:rPr lang="fr-FR" sz="1300" dirty="0" err="1"/>
              <a:t>empathy</a:t>
            </a:r>
            <a:r>
              <a:rPr lang="fr-FR" sz="1300" dirty="0"/>
              <a:t> </a:t>
            </a:r>
            <a:r>
              <a:rPr lang="fr-FR" sz="1300" dirty="0" err="1"/>
              <a:t>among</a:t>
            </a:r>
            <a:r>
              <a:rPr lang="fr-FR" sz="1300" dirty="0"/>
              <a:t> </a:t>
            </a:r>
            <a:r>
              <a:rPr lang="fr-FR" sz="1300" dirty="0" err="1"/>
              <a:t>undergraduate</a:t>
            </a:r>
            <a:r>
              <a:rPr lang="fr-FR" sz="1300" dirty="0"/>
              <a:t> nursing </a:t>
            </a:r>
            <a:r>
              <a:rPr lang="fr-FR" sz="1300" dirty="0" err="1"/>
              <a:t>students</a:t>
            </a:r>
            <a:r>
              <a:rPr lang="fr-FR" sz="1300" dirty="0"/>
              <a:t>. </a:t>
            </a:r>
            <a:r>
              <a:rPr lang="fr-FR" sz="1300" i="1" dirty="0"/>
              <a:t>Journal of Professional Nursing</a:t>
            </a:r>
            <a:r>
              <a:rPr lang="fr-FR" sz="1300" dirty="0"/>
              <a:t>, </a:t>
            </a:r>
            <a:r>
              <a:rPr lang="fr-FR" sz="1300" i="1" dirty="0"/>
              <a:t>28</a:t>
            </a:r>
            <a:r>
              <a:rPr lang="fr-FR" sz="1300" dirty="0"/>
              <a:t>(1), 34-40</a:t>
            </a:r>
            <a:r>
              <a:rPr lang="fr-FR" sz="1300" dirty="0" smtClean="0"/>
              <a:t>.</a:t>
            </a:r>
          </a:p>
          <a:p>
            <a:r>
              <a:rPr lang="fr-FR" sz="1300" dirty="0" err="1"/>
              <a:t>Hojat</a:t>
            </a:r>
            <a:r>
              <a:rPr lang="fr-FR" sz="1300" dirty="0"/>
              <a:t>, M., </a:t>
            </a:r>
            <a:r>
              <a:rPr lang="fr-FR" sz="1300" dirty="0" err="1"/>
              <a:t>Loius</a:t>
            </a:r>
            <a:r>
              <a:rPr lang="fr-FR" sz="1300" dirty="0"/>
              <a:t>, D., Markham, F., </a:t>
            </a:r>
            <a:r>
              <a:rPr lang="fr-FR" sz="1300" dirty="0" err="1"/>
              <a:t>Wender</a:t>
            </a:r>
            <a:r>
              <a:rPr lang="fr-FR" sz="1300" dirty="0"/>
              <a:t>, R., </a:t>
            </a:r>
            <a:r>
              <a:rPr lang="fr-FR" sz="1300" dirty="0" err="1"/>
              <a:t>Rabinowitz</a:t>
            </a:r>
            <a:r>
              <a:rPr lang="fr-FR" sz="1300" dirty="0"/>
              <a:t>, C., &amp; </a:t>
            </a:r>
            <a:r>
              <a:rPr lang="fr-FR" sz="1300" dirty="0" err="1"/>
              <a:t>Gonnella</a:t>
            </a:r>
            <a:r>
              <a:rPr lang="fr-FR" sz="1300" dirty="0"/>
              <a:t>, J. (2011). </a:t>
            </a:r>
            <a:r>
              <a:rPr lang="fr-FR" sz="1300" dirty="0" err="1"/>
              <a:t>Physicians</a:t>
            </a:r>
            <a:r>
              <a:rPr lang="fr-FR" sz="1300" dirty="0"/>
              <a:t>’ </a:t>
            </a:r>
            <a:r>
              <a:rPr lang="fr-FR" sz="1300" dirty="0" err="1"/>
              <a:t>empathy</a:t>
            </a:r>
            <a:r>
              <a:rPr lang="fr-FR" sz="1300" dirty="0"/>
              <a:t> and </a:t>
            </a:r>
            <a:r>
              <a:rPr lang="fr-FR" sz="1300" dirty="0" err="1"/>
              <a:t>clinical</a:t>
            </a:r>
            <a:r>
              <a:rPr lang="fr-FR" sz="1300" dirty="0"/>
              <a:t> </a:t>
            </a:r>
            <a:r>
              <a:rPr lang="fr-FR" sz="1300" dirty="0" err="1"/>
              <a:t>outcomes</a:t>
            </a:r>
            <a:r>
              <a:rPr lang="fr-FR" sz="1300" dirty="0"/>
              <a:t> for </a:t>
            </a:r>
            <a:r>
              <a:rPr lang="fr-FR" sz="1300" dirty="0" err="1"/>
              <a:t>diabetic</a:t>
            </a:r>
            <a:r>
              <a:rPr lang="fr-FR" sz="1300" dirty="0"/>
              <a:t> patients. </a:t>
            </a:r>
            <a:r>
              <a:rPr lang="fr-FR" sz="1300" dirty="0" err="1"/>
              <a:t>Academic</a:t>
            </a:r>
            <a:r>
              <a:rPr lang="fr-FR" sz="1300" dirty="0"/>
              <a:t> </a:t>
            </a:r>
            <a:r>
              <a:rPr lang="fr-FR" sz="1300" dirty="0" err="1"/>
              <a:t>Medicine</a:t>
            </a:r>
            <a:r>
              <a:rPr lang="fr-FR" sz="1300" dirty="0"/>
              <a:t>, 86(3), 359–364. </a:t>
            </a:r>
            <a:endParaRPr lang="fr-FR" sz="1300" dirty="0" smtClean="0"/>
          </a:p>
          <a:p>
            <a:r>
              <a:rPr lang="fr-FR" sz="1300" dirty="0" err="1"/>
              <a:t>Rakel</a:t>
            </a:r>
            <a:r>
              <a:rPr lang="fr-FR" sz="1300" dirty="0"/>
              <a:t>, D. P., </a:t>
            </a:r>
            <a:r>
              <a:rPr lang="fr-FR" sz="1300" dirty="0" err="1"/>
              <a:t>Hoeft</a:t>
            </a:r>
            <a:r>
              <a:rPr lang="fr-FR" sz="1300" dirty="0"/>
              <a:t>, </a:t>
            </a:r>
            <a:r>
              <a:rPr lang="fr-FR" sz="1300" dirty="0" err="1"/>
              <a:t>T</a:t>
            </a:r>
            <a:r>
              <a:rPr lang="fr-FR" sz="1300" dirty="0"/>
              <a:t>. J., </a:t>
            </a:r>
            <a:r>
              <a:rPr lang="fr-FR" sz="1300" dirty="0" err="1"/>
              <a:t>Barrett</a:t>
            </a:r>
            <a:r>
              <a:rPr lang="fr-FR" sz="1300" dirty="0"/>
              <a:t>, B. P., </a:t>
            </a:r>
            <a:r>
              <a:rPr lang="fr-FR" sz="1300" dirty="0" err="1"/>
              <a:t>Chewning</a:t>
            </a:r>
            <a:r>
              <a:rPr lang="fr-FR" sz="1300" dirty="0"/>
              <a:t>, B. A., Craig, B. M., &amp; </a:t>
            </a:r>
            <a:r>
              <a:rPr lang="fr-FR" sz="1300" dirty="0" err="1"/>
              <a:t>Niu</a:t>
            </a:r>
            <a:r>
              <a:rPr lang="fr-FR" sz="1300" dirty="0"/>
              <a:t>, M. (2009). </a:t>
            </a:r>
            <a:r>
              <a:rPr lang="fr-FR" sz="1300" dirty="0" err="1"/>
              <a:t>Practitioner</a:t>
            </a:r>
            <a:r>
              <a:rPr lang="fr-FR" sz="1300" dirty="0"/>
              <a:t> </a:t>
            </a:r>
            <a:r>
              <a:rPr lang="fr-FR" sz="1300" dirty="0" err="1"/>
              <a:t>empathy</a:t>
            </a:r>
            <a:r>
              <a:rPr lang="fr-FR" sz="1300" dirty="0"/>
              <a:t> and the duration of the </a:t>
            </a:r>
            <a:r>
              <a:rPr lang="fr-FR" sz="1300" dirty="0" err="1"/>
              <a:t>common</a:t>
            </a:r>
            <a:r>
              <a:rPr lang="fr-FR" sz="1300" dirty="0"/>
              <a:t> cold. </a:t>
            </a:r>
            <a:r>
              <a:rPr lang="fr-FR" sz="1300" i="1" dirty="0" err="1"/>
              <a:t>Family</a:t>
            </a:r>
            <a:r>
              <a:rPr lang="fr-FR" sz="1300" i="1" dirty="0"/>
              <a:t> </a:t>
            </a:r>
            <a:r>
              <a:rPr lang="fr-FR" sz="1300" i="1" dirty="0" err="1"/>
              <a:t>medicine</a:t>
            </a:r>
            <a:r>
              <a:rPr lang="fr-FR" sz="1300" dirty="0"/>
              <a:t>, </a:t>
            </a:r>
            <a:r>
              <a:rPr lang="fr-FR" sz="1300" i="1" dirty="0"/>
              <a:t>41</a:t>
            </a:r>
            <a:r>
              <a:rPr lang="fr-FR" sz="1300" dirty="0"/>
              <a:t>(7), 494</a:t>
            </a:r>
            <a:r>
              <a:rPr lang="fr-FR" sz="1300" dirty="0" smtClean="0"/>
              <a:t>.</a:t>
            </a:r>
          </a:p>
          <a:p>
            <a:r>
              <a:rPr lang="fr-FR" sz="1300" dirty="0" err="1"/>
              <a:t>Lebowitz</a:t>
            </a:r>
            <a:r>
              <a:rPr lang="fr-FR" sz="1300" dirty="0"/>
              <a:t>, M. S., &amp; </a:t>
            </a:r>
            <a:r>
              <a:rPr lang="fr-FR" sz="1300" dirty="0" err="1"/>
              <a:t>Ahn</a:t>
            </a:r>
            <a:r>
              <a:rPr lang="fr-FR" sz="1300" dirty="0"/>
              <a:t>, W. K. (2014). </a:t>
            </a:r>
            <a:r>
              <a:rPr lang="fr-FR" sz="1300" dirty="0" err="1"/>
              <a:t>Effects</a:t>
            </a:r>
            <a:r>
              <a:rPr lang="fr-FR" sz="1300" dirty="0"/>
              <a:t> of </a:t>
            </a:r>
            <a:r>
              <a:rPr lang="fr-FR" sz="1300" dirty="0" err="1"/>
              <a:t>biological</a:t>
            </a:r>
            <a:r>
              <a:rPr lang="fr-FR" sz="1300" dirty="0"/>
              <a:t> </a:t>
            </a:r>
            <a:r>
              <a:rPr lang="fr-FR" sz="1300" dirty="0" err="1"/>
              <a:t>explanations</a:t>
            </a:r>
            <a:r>
              <a:rPr lang="fr-FR" sz="1300" dirty="0"/>
              <a:t> for mental </a:t>
            </a:r>
            <a:r>
              <a:rPr lang="fr-FR" sz="1300" dirty="0" err="1"/>
              <a:t>disorders</a:t>
            </a:r>
            <a:r>
              <a:rPr lang="fr-FR" sz="1300" dirty="0"/>
              <a:t> on </a:t>
            </a:r>
            <a:r>
              <a:rPr lang="fr-FR" sz="1300" dirty="0" err="1"/>
              <a:t>clinicians</a:t>
            </a:r>
            <a:r>
              <a:rPr lang="fr-FR" sz="1300" dirty="0"/>
              <a:t>’ </a:t>
            </a:r>
            <a:r>
              <a:rPr lang="fr-FR" sz="1300" dirty="0" err="1"/>
              <a:t>empathy</a:t>
            </a:r>
            <a:r>
              <a:rPr lang="fr-FR" sz="1300" dirty="0"/>
              <a:t>. </a:t>
            </a:r>
            <a:r>
              <a:rPr lang="fr-FR" sz="1300" i="1" dirty="0" err="1"/>
              <a:t>Proceedings</a:t>
            </a:r>
            <a:r>
              <a:rPr lang="fr-FR" sz="1300" i="1" dirty="0"/>
              <a:t> of the National </a:t>
            </a:r>
            <a:r>
              <a:rPr lang="fr-FR" sz="1300" i="1" dirty="0" err="1"/>
              <a:t>Academy</a:t>
            </a:r>
            <a:r>
              <a:rPr lang="fr-FR" sz="1300" i="1" dirty="0"/>
              <a:t> of Sciences</a:t>
            </a:r>
            <a:r>
              <a:rPr lang="fr-FR" sz="1300" dirty="0"/>
              <a:t>, </a:t>
            </a:r>
            <a:r>
              <a:rPr lang="fr-FR" sz="1300" i="1" dirty="0"/>
              <a:t>111</a:t>
            </a:r>
            <a:r>
              <a:rPr lang="fr-FR" sz="1300" dirty="0"/>
              <a:t>(50), 17786-17790</a:t>
            </a:r>
            <a:r>
              <a:rPr lang="fr-FR" sz="1300" dirty="0" smtClean="0"/>
              <a:t>.</a:t>
            </a:r>
          </a:p>
          <a:p>
            <a:r>
              <a:rPr lang="en-US" sz="1300" dirty="0">
                <a:ea typeface="ＭＳ Ｐゴシック" charset="0"/>
                <a:cs typeface="Calibri"/>
                <a:sym typeface="Times" charset="0"/>
              </a:rPr>
              <a:t>Guide de l</a:t>
            </a:r>
            <a:r>
              <a:rPr lang="fr-FR" sz="1300" dirty="0">
                <a:ea typeface="ＭＳ Ｐゴシック" charset="0"/>
                <a:cs typeface="Calibri"/>
                <a:sym typeface="Times" charset="0"/>
              </a:rPr>
              <a:t>’</a:t>
            </a:r>
            <a:r>
              <a:rPr lang="en-US" altLang="ja-JP" sz="1300" dirty="0" err="1">
                <a:cs typeface="Calibri"/>
                <a:sym typeface="Times" charset="0"/>
              </a:rPr>
              <a:t>entretien</a:t>
            </a:r>
            <a:r>
              <a:rPr lang="en-US" altLang="ja-JP" sz="1300" dirty="0">
                <a:cs typeface="Calibri"/>
                <a:sym typeface="Times" charset="0"/>
              </a:rPr>
              <a:t> </a:t>
            </a:r>
            <a:r>
              <a:rPr lang="en-US" altLang="ja-JP" sz="1300" dirty="0" err="1">
                <a:cs typeface="Calibri"/>
                <a:sym typeface="Times" charset="0"/>
              </a:rPr>
              <a:t>psychiatrique</a:t>
            </a:r>
            <a:r>
              <a:rPr lang="en-US" altLang="ja-JP" sz="1300" dirty="0">
                <a:cs typeface="Calibri"/>
                <a:sym typeface="Times" charset="0"/>
              </a:rPr>
              <a:t>, Shea, 2005</a:t>
            </a:r>
            <a:endParaRPr lang="en-US" sz="1300" dirty="0">
              <a:cs typeface="Calibri"/>
              <a:sym typeface="Times" charset="0"/>
            </a:endParaRPr>
          </a:p>
          <a:p>
            <a:r>
              <a:rPr lang="en-US" sz="1300" dirty="0"/>
              <a:t>Miller et </a:t>
            </a:r>
            <a:r>
              <a:rPr lang="en-US" sz="1300" dirty="0" err="1"/>
              <a:t>Rollnick</a:t>
            </a:r>
            <a:r>
              <a:rPr lang="en-US" sz="1300" dirty="0"/>
              <a:t> (2002, p. 25 ; </a:t>
            </a:r>
            <a:r>
              <a:rPr lang="en-US" sz="1300" dirty="0" err="1"/>
              <a:t>traduction</a:t>
            </a:r>
            <a:r>
              <a:rPr lang="en-US" sz="1300" dirty="0"/>
              <a:t> </a:t>
            </a:r>
            <a:r>
              <a:rPr lang="en-US" sz="1300" dirty="0" err="1"/>
              <a:t>française</a:t>
            </a:r>
            <a:r>
              <a:rPr lang="en-US" sz="1300" dirty="0"/>
              <a:t> : 2006, p. 31) </a:t>
            </a:r>
            <a:endParaRPr lang="en-US" sz="1300" dirty="0" smtClean="0"/>
          </a:p>
          <a:p>
            <a:r>
              <a:rPr lang="en-US" sz="1300" dirty="0" err="1"/>
              <a:t>L'alliance</a:t>
            </a:r>
            <a:r>
              <a:rPr lang="en-US" sz="1300" dirty="0"/>
              <a:t> </a:t>
            </a:r>
            <a:r>
              <a:rPr lang="en-US" sz="1300" dirty="0" err="1" smtClean="0"/>
              <a:t>thérapeutique</a:t>
            </a:r>
            <a:r>
              <a:rPr lang="en-US" sz="1300" dirty="0" smtClean="0"/>
              <a:t>, </a:t>
            </a:r>
            <a:r>
              <a:rPr lang="en-US" sz="1300" dirty="0" err="1" smtClean="0"/>
              <a:t>ch</a:t>
            </a:r>
            <a:r>
              <a:rPr lang="en-US" sz="1300" dirty="0" smtClean="0"/>
              <a:t> </a:t>
            </a:r>
            <a:r>
              <a:rPr lang="en-US" sz="1300" dirty="0" err="1" smtClean="0"/>
              <a:t>Cungi</a:t>
            </a:r>
            <a:r>
              <a:rPr lang="en-US" sz="1300" dirty="0" smtClean="0"/>
              <a:t>, Ed Retz</a:t>
            </a:r>
          </a:p>
          <a:p>
            <a:r>
              <a:rPr lang="en-US" sz="1300" dirty="0"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LA SOUMISSION LIBREMENT CONSENTIE, JOULE/BEAUVOIS P.72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41510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u="sng" dirty="0"/>
              <a:t>Quelques règles</a:t>
            </a:r>
            <a:r>
              <a:rPr lang="fr-FR" dirty="0"/>
              <a:t>: 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- </a:t>
            </a:r>
            <a:r>
              <a:rPr lang="fr-FR" b="1" dirty="0"/>
              <a:t>40 à 45 min de présentation orale avec support PPT</a:t>
            </a:r>
            <a:r>
              <a:rPr lang="fr-FR" dirty="0"/>
              <a:t>. C’est long : une trentaine de diapos environ</a:t>
            </a:r>
          </a:p>
          <a:p>
            <a:r>
              <a:rPr lang="fr-FR" dirty="0"/>
              <a:t>-</a:t>
            </a:r>
            <a:r>
              <a:rPr lang="fr-FR" b="1" dirty="0"/>
              <a:t>sujet d'intérêt du service</a:t>
            </a:r>
            <a:r>
              <a:rPr lang="fr-FR" dirty="0"/>
              <a:t> : urgence, liaison, troubles de l'humeur, </a:t>
            </a:r>
            <a:r>
              <a:rPr lang="fr-FR" dirty="0" err="1"/>
              <a:t>suicidologie</a:t>
            </a:r>
            <a:r>
              <a:rPr lang="fr-FR" dirty="0"/>
              <a:t>, </a:t>
            </a:r>
            <a:r>
              <a:rPr lang="fr-FR" dirty="0" err="1"/>
              <a:t>TOCs</a:t>
            </a:r>
            <a:r>
              <a:rPr lang="fr-FR" dirty="0"/>
              <a:t>, ECT, autres thérapeutiques de stimulations, intrications somatiques, médecine légale, psychothérapie (si c’est applicable à la psychiatrie hospitalière).  </a:t>
            </a:r>
          </a:p>
          <a:p>
            <a:r>
              <a:rPr lang="fr-FR" dirty="0"/>
              <a:t>-travail de revue de littérature: que trouve-t-on sur </a:t>
            </a:r>
            <a:r>
              <a:rPr lang="fr-FR" dirty="0" err="1"/>
              <a:t>pubmed</a:t>
            </a:r>
            <a:r>
              <a:rPr lang="fr-FR" dirty="0"/>
              <a:t> ?  (Articles récents si possible) </a:t>
            </a:r>
          </a:p>
          <a:p>
            <a:r>
              <a:rPr lang="fr-FR" dirty="0"/>
              <a:t>-références dans le PPT (bas de page par exemple)</a:t>
            </a:r>
          </a:p>
          <a:p>
            <a:r>
              <a:rPr lang="fr-FR" dirty="0"/>
              <a:t>-dernière diapo: liste complète des références </a:t>
            </a:r>
          </a:p>
          <a:p>
            <a:r>
              <a:rPr lang="fr-FR" dirty="0"/>
              <a:t>-</a:t>
            </a:r>
            <a:r>
              <a:rPr lang="fr-FR" b="1" dirty="0"/>
              <a:t>objectif clinique</a:t>
            </a:r>
            <a:r>
              <a:rPr lang="fr-FR" dirty="0"/>
              <a:t>: Le but est de questionner notre pratique clinique quotidienne. Dans ce sens il est attendu qu’à la fin de votre diaporama il y ait quelques diapos : 1) Le niveau de preuve est-il suffisant pour transférer en pratique clinique ? 2) Concrètement dans le service que faire différemment ?</a:t>
            </a:r>
          </a:p>
          <a:p>
            <a:r>
              <a:rPr lang="fr-FR" dirty="0"/>
              <a:t>-pour ceux qui veulent le sujet peut servir de mini-mémoire recherche que l’on se propose d’encadrer.  </a:t>
            </a:r>
          </a:p>
          <a:p>
            <a:r>
              <a:rPr lang="fr-FR" dirty="0"/>
              <a:t> </a:t>
            </a:r>
          </a:p>
          <a:p>
            <a:r>
              <a:rPr lang="fr-FR" u="sng" dirty="0"/>
              <a:t>Exemples de sujets traités par les internes précédents</a:t>
            </a:r>
            <a:r>
              <a:rPr lang="fr-FR" dirty="0"/>
              <a:t>: axe </a:t>
            </a:r>
            <a:r>
              <a:rPr lang="fr-FR" dirty="0" err="1"/>
              <a:t>hypothalamo</a:t>
            </a:r>
            <a:r>
              <a:rPr lang="fr-FR" dirty="0"/>
              <a:t>-hypophysaire et dépression, troubles cognitifs et ECT: dépistage et prévention, PEC de l'agitation aux urgences, Dépression avec caractéristiques atypiques: particularités cliniques, pharmacothérapie des conduites suicidaires, maladies de </a:t>
            </a:r>
            <a:r>
              <a:rPr lang="fr-FR" dirty="0" err="1"/>
              <a:t>Crohn</a:t>
            </a:r>
            <a:r>
              <a:rPr lang="fr-FR" dirty="0"/>
              <a:t> et troubles psychiatriques, hypothèse neuro-</a:t>
            </a:r>
            <a:r>
              <a:rPr lang="fr-FR" dirty="0" err="1"/>
              <a:t>developpementale</a:t>
            </a:r>
            <a:r>
              <a:rPr lang="fr-FR" dirty="0"/>
              <a:t> des troubles de personnalité, psychose brève: concept et nosographie, psychose à début tardif et démence, Évaluation psychiatrique du patient aphasique, actualités sur la catatonie, causes de </a:t>
            </a:r>
            <a:r>
              <a:rPr lang="fr-FR" dirty="0" err="1"/>
              <a:t>TOCs</a:t>
            </a:r>
            <a:r>
              <a:rPr lang="fr-FR" dirty="0"/>
              <a:t> secondaires, dispositifs de rappel des </a:t>
            </a:r>
            <a:r>
              <a:rPr lang="fr-FR" dirty="0" err="1"/>
              <a:t>suicidants</a:t>
            </a:r>
            <a:r>
              <a:rPr lang="fr-FR" dirty="0"/>
              <a:t>, troubles psychiatriques dans la drépanocytose, activation comportementale dans la dépression, maladie de </a:t>
            </a:r>
            <a:r>
              <a:rPr lang="fr-FR" dirty="0" err="1"/>
              <a:t>Lyme</a:t>
            </a:r>
            <a:r>
              <a:rPr lang="fr-FR" dirty="0"/>
              <a:t> et troubles psychiatriques</a:t>
            </a:r>
          </a:p>
          <a:p>
            <a:r>
              <a:rPr lang="fr-FR" u="sng" dirty="0"/>
              <a:t>Les dates que vous devez vous répartir:</a:t>
            </a:r>
            <a:endParaRPr lang="fr-FR" dirty="0"/>
          </a:p>
          <a:p>
            <a:r>
              <a:rPr lang="fr-FR" dirty="0"/>
              <a:t>14 juin, 28 juin, 26 juillet, 9 aout, 23 aout, 6 septembre, 11 octobre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200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FONCTIONs</a:t>
            </a:r>
            <a:r>
              <a:rPr lang="fr-FR" dirty="0" smtClean="0"/>
              <a:t> </a:t>
            </a:r>
            <a:r>
              <a:rPr lang="fr-FR" dirty="0" err="1" smtClean="0"/>
              <a:t>COGNITIVEs</a:t>
            </a:r>
            <a:r>
              <a:rPr lang="fr-FR" dirty="0" smtClean="0"/>
              <a:t> pour l’empathie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57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Processus empathique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Simulation émotionnelle, </a:t>
            </a:r>
            <a:r>
              <a:rPr lang="fr-FR" sz="2500" dirty="0" smtClean="0"/>
              <a:t>système limbique, amygdales, insula, CCA (</a:t>
            </a:r>
            <a:r>
              <a:rPr lang="fr-FR" sz="2500" dirty="0" err="1" smtClean="0"/>
              <a:t>Decety</a:t>
            </a:r>
            <a:r>
              <a:rPr lang="fr-FR" sz="2500" dirty="0" smtClean="0"/>
              <a:t>, 2009)</a:t>
            </a:r>
          </a:p>
          <a:p>
            <a:r>
              <a:rPr lang="fr-FR" dirty="0" smtClean="0"/>
              <a:t>Prise de perspective (</a:t>
            </a:r>
            <a:r>
              <a:rPr lang="fr-FR" sz="2500" dirty="0" smtClean="0"/>
              <a:t>CPF, médial et </a:t>
            </a:r>
            <a:r>
              <a:rPr lang="fr-FR" sz="2500" dirty="0" err="1" smtClean="0"/>
              <a:t>ventromédial</a:t>
            </a:r>
            <a:r>
              <a:rPr lang="fr-FR" sz="2500" dirty="0" smtClean="0"/>
              <a:t>, temporal (</a:t>
            </a:r>
            <a:r>
              <a:rPr lang="fr-FR" sz="2500" dirty="0" err="1" smtClean="0"/>
              <a:t>Shamay</a:t>
            </a:r>
            <a:r>
              <a:rPr lang="fr-FR" sz="2500" dirty="0" smtClean="0"/>
              <a:t>, 2009)</a:t>
            </a:r>
          </a:p>
          <a:p>
            <a:r>
              <a:rPr lang="fr-FR" dirty="0" smtClean="0"/>
              <a:t>Régulation émotionnelle (</a:t>
            </a:r>
            <a:r>
              <a:rPr lang="fr-FR" sz="2500" dirty="0" smtClean="0"/>
              <a:t>COF, CPF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006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b="59096"/>
          <a:stretch/>
        </p:blipFill>
        <p:spPr>
          <a:xfrm>
            <a:off x="2947503" y="1173997"/>
            <a:ext cx="3563591" cy="226560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b="38929"/>
          <a:stretch/>
        </p:blipFill>
        <p:spPr>
          <a:xfrm>
            <a:off x="2947503" y="1173996"/>
            <a:ext cx="3563591" cy="338263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b="19398"/>
          <a:stretch/>
        </p:blipFill>
        <p:spPr>
          <a:xfrm>
            <a:off x="2947503" y="1173997"/>
            <a:ext cx="3563591" cy="446439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03" y="1173996"/>
            <a:ext cx="3563591" cy="553883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100222"/>
            <a:ext cx="8229600" cy="1143000"/>
          </a:xfrm>
        </p:spPr>
        <p:txBody>
          <a:bodyPr/>
          <a:lstStyle/>
          <a:p>
            <a:r>
              <a:rPr lang="fr-FR" dirty="0" smtClean="0"/>
              <a:t>Théorie de l’esprit (</a:t>
            </a:r>
            <a:r>
              <a:rPr lang="fr-FR" dirty="0" err="1" smtClean="0"/>
              <a:t>ToM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78627"/>
          <a:stretch/>
        </p:blipFill>
        <p:spPr>
          <a:xfrm>
            <a:off x="2947503" y="1173997"/>
            <a:ext cx="3563591" cy="1183842"/>
          </a:xfrm>
          <a:prstGeom prst="rect">
            <a:avLst/>
          </a:prstGeom>
        </p:spPr>
      </p:pic>
      <p:sp>
        <p:nvSpPr>
          <p:cNvPr id="13" name="Rectangle 12">
            <a:hlinkClick r:id="rId3"/>
          </p:cNvPr>
          <p:cNvSpPr/>
          <p:nvPr/>
        </p:nvSpPr>
        <p:spPr>
          <a:xfrm>
            <a:off x="175667" y="614630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Baron-Cohen S, 1985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17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Neurones miroirs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59417"/>
          <a:stretch/>
        </p:blipFill>
        <p:spPr>
          <a:xfrm>
            <a:off x="3247914" y="1599614"/>
            <a:ext cx="3666058" cy="19278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40593" b="11482"/>
          <a:stretch/>
        </p:blipFill>
        <p:spPr>
          <a:xfrm>
            <a:off x="3247914" y="3680333"/>
            <a:ext cx="3666058" cy="22766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6317733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Rizzolatti</a:t>
            </a:r>
            <a:r>
              <a:rPr lang="fr-FR" dirty="0" smtClean="0"/>
              <a:t>, 2008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902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11433</TotalTime>
  <Words>2124</Words>
  <Application>Microsoft Macintosh PowerPoint</Application>
  <PresentationFormat>Présentation à l'écran (4:3)</PresentationFormat>
  <Paragraphs>305</Paragraphs>
  <Slides>58</Slides>
  <Notes>9</Notes>
  <HiddenSlides>4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59" baseType="lpstr">
      <vt:lpstr>Thème Office</vt:lpstr>
      <vt:lpstr>Empathie en médecine</vt:lpstr>
      <vt:lpstr>Présentation PowerPoint</vt:lpstr>
      <vt:lpstr>Définition</vt:lpstr>
      <vt:lpstr>Présentation PowerPoint</vt:lpstr>
      <vt:lpstr>Mercer and Reynolds  </vt:lpstr>
      <vt:lpstr>FONCTIONs COGNITIVEs pour l’empathie</vt:lpstr>
      <vt:lpstr>Processus empathique</vt:lpstr>
      <vt:lpstr>Théorie de l’esprit (ToM)</vt:lpstr>
      <vt:lpstr>Neurones miroirs</vt:lpstr>
      <vt:lpstr>Présentation PowerPoint</vt:lpstr>
      <vt:lpstr>Présentation PowerPoint</vt:lpstr>
      <vt:lpstr>Synchronie</vt:lpstr>
      <vt:lpstr>Effet connaissance et intra groupes</vt:lpstr>
      <vt:lpstr>Résumé 1 : Empathie</vt:lpstr>
      <vt:lpstr>Empathie dans la démarche médicale</vt:lpstr>
      <vt:lpstr>Utilité de l’empathie médicale</vt:lpstr>
      <vt:lpstr>Présentation PowerPoint</vt:lpstr>
      <vt:lpstr>Comment évaluer empathie des médecins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Résumé 2 : Comment fluctue l’empathie</vt:lpstr>
      <vt:lpstr>Présentation PowerPoint</vt:lpstr>
      <vt:lpstr>Burnout</vt:lpstr>
      <vt:lpstr>BOS Study</vt:lpstr>
      <vt:lpstr>Amélioration</vt:lpstr>
      <vt:lpstr>Empathie utilité Thérapeutique</vt:lpstr>
      <vt:lpstr>Transfert / Contre-transfert</vt:lpstr>
      <vt:lpstr>Karl Roger</vt:lpstr>
      <vt:lpstr>Alliance thérapeutique</vt:lpstr>
      <vt:lpstr>Présentation PowerPoint</vt:lpstr>
      <vt:lpstr>Effet dodo</vt:lpstr>
      <vt:lpstr>Présentation PowerPoint</vt:lpstr>
      <vt:lpstr>Effet dodo</vt:lpstr>
      <vt:lpstr>Outils pratiques</vt:lpstr>
      <vt:lpstr>Modèle transthéorique de Prochaska et DiClemente</vt:lpstr>
      <vt:lpstr>Proxémie</vt:lpstr>
      <vt:lpstr>Alliance thérapeutique</vt:lpstr>
      <vt:lpstr>Entretien motivationnel</vt:lpstr>
      <vt:lpstr>Motivation</vt:lpstr>
      <vt:lpstr>Valeurs de l’entretien motivationnel</vt:lpstr>
      <vt:lpstr>Processus de l’EM</vt:lpstr>
      <vt:lpstr>Approche médicale classique</vt:lpstr>
      <vt:lpstr>Entretien motivationnel</vt:lpstr>
      <vt:lpstr>Présentation PowerPoint</vt:lpstr>
      <vt:lpstr>Outils de l’EM</vt:lpstr>
      <vt:lpstr>Présentation PowerPoint</vt:lpstr>
      <vt:lpstr>Présentation PowerPoint</vt:lpstr>
      <vt:lpstr>Engagement d’un partenaire dans un acte</vt:lpstr>
      <vt:lpstr>Présentation PowerPoint</vt:lpstr>
      <vt:lpstr>Présentation PowerPoint</vt:lpstr>
      <vt:lpstr>Bibliographie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Empathie en médecine</dc:title>
  <dc:creator>Thomas Gargot</dc:creator>
  <cp:lastModifiedBy>Thomas GARGOT</cp:lastModifiedBy>
  <cp:revision>75</cp:revision>
  <dcterms:created xsi:type="dcterms:W3CDTF">2017-05-21T08:55:11Z</dcterms:created>
  <dcterms:modified xsi:type="dcterms:W3CDTF">2018-11-18T10:10:12Z</dcterms:modified>
</cp:coreProperties>
</file>